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3"/>
  </p:notesMasterIdLst>
  <p:sldIdLst>
    <p:sldId id="256" r:id="rId3"/>
    <p:sldId id="257" r:id="rId4"/>
    <p:sldId id="258" r:id="rId5"/>
    <p:sldId id="259" r:id="rId6"/>
    <p:sldId id="260" r:id="rId7"/>
    <p:sldId id="261" r:id="rId8"/>
    <p:sldId id="262" r:id="rId9"/>
    <p:sldId id="263" r:id="rId10"/>
    <p:sldId id="264" r:id="rId11"/>
    <p:sldId id="265" r:id="rId12"/>
  </p:sldIdLst>
  <p:sldSz cx="9144000" cy="5143500" type="screen16x9"/>
  <p:notesSz cx="6858000" cy="9144000"/>
  <p:embeddedFontLst>
    <p:embeddedFont>
      <p:font typeface="Poppins" panose="00000500000000000000" pitchFamily="2"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144" y="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f341994f25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f341994f25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f341994f25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2f341994f25_1_17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f341994f25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g2f341994f25_1_8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f341994f25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2f341994f25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f341994f25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2f341994f25_1_9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f341994f25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2f341994f25_1_10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f341994f25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g2f341994f25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f341994f25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g2f341994f25_1_1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f341994f25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2f341994f25_1_1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f341994f25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2f341994f25_1_17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med" p14:dur="6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xmlns:mc="http://schemas.openxmlformats.org/markup-compatibility/2006" xmlns:p14="http://schemas.microsoft.com/office/powerpoint/2010/main">
    <mc:Choice Requires="p14">
      <p:transition spd="med" p14:dur="6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31" b="-9330"/>
            </a:stretch>
          </a:blipFill>
          <a:ln>
            <a:noFill/>
          </a:ln>
        </p:spPr>
        <p:txBody>
          <a:bodyPr/>
          <a:lstStyle/>
          <a:p>
            <a:endParaRPr lang="en-IN"/>
          </a:p>
        </p:txBody>
      </p:sp>
      <p:sp>
        <p:nvSpPr>
          <p:cNvPr id="130" name="Google Shape;130;p25"/>
          <p:cNvSpPr/>
          <p:nvPr/>
        </p:nvSpPr>
        <p:spPr>
          <a:xfrm rot="10800000">
            <a:off x="-2172876" y="-412614"/>
            <a:ext cx="5556114" cy="5556114"/>
          </a:xfrm>
          <a:custGeom>
            <a:avLst/>
            <a:gdLst/>
            <a:ahLst/>
            <a:cxnLst/>
            <a:rect l="l" t="t" r="r" b="b"/>
            <a:pathLst>
              <a:path w="11112227" h="11112227" extrusionOk="0">
                <a:moveTo>
                  <a:pt x="11112226" y="11112227"/>
                </a:moveTo>
                <a:lnTo>
                  <a:pt x="0" y="11112227"/>
                </a:lnTo>
                <a:lnTo>
                  <a:pt x="0" y="0"/>
                </a:lnTo>
                <a:lnTo>
                  <a:pt x="11112226" y="0"/>
                </a:lnTo>
                <a:lnTo>
                  <a:pt x="11112226" y="11112227"/>
                </a:lnTo>
                <a:close/>
              </a:path>
            </a:pathLst>
          </a:custGeom>
          <a:blipFill rotWithShape="1">
            <a:blip r:embed="rId4">
              <a:alphaModFix amt="23000"/>
            </a:blip>
            <a:stretch>
              <a:fillRect/>
            </a:stretch>
          </a:blipFill>
          <a:ln>
            <a:noFill/>
          </a:ln>
        </p:spPr>
        <p:txBody>
          <a:bodyPr/>
          <a:lstStyle/>
          <a:p>
            <a:endParaRPr lang="en-IN"/>
          </a:p>
        </p:txBody>
      </p:sp>
      <p:sp>
        <p:nvSpPr>
          <p:cNvPr id="131" name="Google Shape;131;p25"/>
          <p:cNvSpPr txBox="1"/>
          <p:nvPr/>
        </p:nvSpPr>
        <p:spPr>
          <a:xfrm>
            <a:off x="1204275" y="1001750"/>
            <a:ext cx="7393779" cy="2189638"/>
          </a:xfrm>
          <a:prstGeom prst="rect">
            <a:avLst/>
          </a:prstGeom>
          <a:noFill/>
          <a:ln>
            <a:noFill/>
          </a:ln>
        </p:spPr>
        <p:txBody>
          <a:bodyPr spcFirstLastPara="1" wrap="square" lIns="0" tIns="0" rIns="0" bIns="0" anchor="t" anchorCtr="0">
            <a:spAutoFit/>
          </a:bodyPr>
          <a:lstStyle/>
          <a:p>
            <a:pPr marL="0" marR="0" lvl="0" indent="0" algn="l" rtl="0">
              <a:lnSpc>
                <a:spcPct val="93006"/>
              </a:lnSpc>
              <a:spcBef>
                <a:spcPts val="0"/>
              </a:spcBef>
              <a:spcAft>
                <a:spcPts val="0"/>
              </a:spcAft>
              <a:buNone/>
            </a:pPr>
            <a:r>
              <a:rPr lang="en" sz="5100" b="0" i="0" u="none" strike="noStrike" cap="none" dirty="0">
                <a:solidFill>
                  <a:srgbClr val="FFFFFF"/>
                </a:solidFill>
                <a:latin typeface="Arial"/>
                <a:ea typeface="Arial"/>
                <a:cs typeface="Arial"/>
                <a:sym typeface="Arial"/>
              </a:rPr>
              <a:t>Leveraging Gen AI For    </a:t>
            </a:r>
            <a:endParaRPr sz="700" dirty="0"/>
          </a:p>
          <a:p>
            <a:pPr marL="0" marR="0" lvl="0" indent="0" algn="l" rtl="0">
              <a:lnSpc>
                <a:spcPct val="93006"/>
              </a:lnSpc>
              <a:spcBef>
                <a:spcPts val="0"/>
              </a:spcBef>
              <a:spcAft>
                <a:spcPts val="0"/>
              </a:spcAft>
              <a:buNone/>
            </a:pPr>
            <a:r>
              <a:rPr lang="en" sz="5100" b="0" i="0" u="none" strike="noStrike" cap="none" dirty="0">
                <a:solidFill>
                  <a:srgbClr val="FFFFFF"/>
                </a:solidFill>
                <a:latin typeface="Arial"/>
                <a:ea typeface="Arial"/>
                <a:cs typeface="Arial"/>
                <a:sym typeface="Arial"/>
              </a:rPr>
              <a:t>  Strategic Innovation</a:t>
            </a:r>
            <a:endParaRPr sz="700" dirty="0"/>
          </a:p>
          <a:p>
            <a:pPr marL="0" marR="0" lvl="0" indent="0" algn="l" rtl="0">
              <a:lnSpc>
                <a:spcPct val="93006"/>
              </a:lnSpc>
              <a:spcBef>
                <a:spcPts val="0"/>
              </a:spcBef>
              <a:spcAft>
                <a:spcPts val="0"/>
              </a:spcAft>
              <a:buNone/>
            </a:pPr>
            <a:r>
              <a:rPr lang="en" sz="5100" b="0" i="0" u="none" strike="noStrike" cap="none" dirty="0">
                <a:solidFill>
                  <a:srgbClr val="FFFFFF"/>
                </a:solidFill>
                <a:latin typeface="Arial"/>
                <a:ea typeface="Arial"/>
                <a:cs typeface="Arial"/>
                <a:sym typeface="Arial"/>
              </a:rPr>
              <a:t>              @UST</a:t>
            </a:r>
            <a:endParaRPr sz="700" dirty="0"/>
          </a:p>
        </p:txBody>
      </p:sp>
      <p:sp>
        <p:nvSpPr>
          <p:cNvPr id="2" name="TextBox 1">
            <a:extLst>
              <a:ext uri="{FF2B5EF4-FFF2-40B4-BE49-F238E27FC236}">
                <a16:creationId xmlns:a16="http://schemas.microsoft.com/office/drawing/2014/main" id="{6C4C04AC-1A48-782D-E418-896B9CE8BED3}"/>
              </a:ext>
            </a:extLst>
          </p:cNvPr>
          <p:cNvSpPr txBox="1"/>
          <p:nvPr/>
        </p:nvSpPr>
        <p:spPr>
          <a:xfrm>
            <a:off x="7189076" y="4643294"/>
            <a:ext cx="1779468" cy="307777"/>
          </a:xfrm>
          <a:prstGeom prst="rect">
            <a:avLst/>
          </a:prstGeom>
          <a:noFill/>
        </p:spPr>
        <p:txBody>
          <a:bodyPr wrap="square" rtlCol="0">
            <a:spAutoFit/>
          </a:bodyPr>
          <a:lstStyle/>
          <a:p>
            <a:r>
              <a:rPr lang="en-US" dirty="0">
                <a:solidFill>
                  <a:schemeClr val="bg1"/>
                </a:solidFill>
              </a:rPr>
              <a:t>By team Mini Coop</a:t>
            </a:r>
            <a:endParaRPr lang="en-IN"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4"/>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31" b="-9330"/>
            </a:stretch>
          </a:blipFill>
          <a:ln>
            <a:noFill/>
          </a:ln>
        </p:spPr>
        <p:txBody>
          <a:bodyPr/>
          <a:lstStyle/>
          <a:p>
            <a:endParaRPr lang="en-IN"/>
          </a:p>
        </p:txBody>
      </p:sp>
      <p:sp>
        <p:nvSpPr>
          <p:cNvPr id="242" name="Google Shape;242;p34"/>
          <p:cNvSpPr/>
          <p:nvPr/>
        </p:nvSpPr>
        <p:spPr>
          <a:xfrm>
            <a:off x="2258530" y="358736"/>
            <a:ext cx="4426027" cy="4426027"/>
          </a:xfrm>
          <a:custGeom>
            <a:avLst/>
            <a:gdLst/>
            <a:ahLst/>
            <a:cxnLst/>
            <a:rect l="l" t="t" r="r" b="b"/>
            <a:pathLst>
              <a:path w="8852053" h="8852053" extrusionOk="0">
                <a:moveTo>
                  <a:pt x="0" y="0"/>
                </a:moveTo>
                <a:lnTo>
                  <a:pt x="8852053" y="0"/>
                </a:lnTo>
                <a:lnTo>
                  <a:pt x="8852053" y="8852054"/>
                </a:lnTo>
                <a:lnTo>
                  <a:pt x="0" y="8852054"/>
                </a:lnTo>
                <a:lnTo>
                  <a:pt x="0" y="0"/>
                </a:lnTo>
                <a:close/>
              </a:path>
            </a:pathLst>
          </a:custGeom>
          <a:blipFill rotWithShape="1">
            <a:blip r:embed="rId4">
              <a:alphaModFix amt="7999"/>
            </a:blip>
            <a:stretch>
              <a:fillRect/>
            </a:stretch>
          </a:blipFill>
          <a:ln>
            <a:noFill/>
          </a:ln>
        </p:spPr>
        <p:txBody>
          <a:bodyPr/>
          <a:lstStyle/>
          <a:p>
            <a:endParaRPr lang="en-IN"/>
          </a:p>
        </p:txBody>
      </p:sp>
      <p:sp>
        <p:nvSpPr>
          <p:cNvPr id="243" name="Google Shape;243;p34"/>
          <p:cNvSpPr/>
          <p:nvPr/>
        </p:nvSpPr>
        <p:spPr>
          <a:xfrm>
            <a:off x="5878670" y="4680698"/>
            <a:ext cx="3657600" cy="538664"/>
          </a:xfrm>
          <a:custGeom>
            <a:avLst/>
            <a:gdLst/>
            <a:ahLst/>
            <a:cxnLst/>
            <a:rect l="l" t="t" r="r" b="b"/>
            <a:pathLst>
              <a:path w="7315200" h="1077329" extrusionOk="0">
                <a:moveTo>
                  <a:pt x="0" y="0"/>
                </a:moveTo>
                <a:lnTo>
                  <a:pt x="7315200" y="0"/>
                </a:lnTo>
                <a:lnTo>
                  <a:pt x="7315200" y="1077329"/>
                </a:lnTo>
                <a:lnTo>
                  <a:pt x="0" y="1077329"/>
                </a:lnTo>
                <a:lnTo>
                  <a:pt x="0" y="0"/>
                </a:lnTo>
                <a:close/>
              </a:path>
            </a:pathLst>
          </a:custGeom>
          <a:blipFill rotWithShape="1">
            <a:blip r:embed="rId5">
              <a:alphaModFix amt="23000"/>
            </a:blip>
            <a:stretch>
              <a:fillRect/>
            </a:stretch>
          </a:blipFill>
          <a:ln>
            <a:noFill/>
          </a:ln>
        </p:spPr>
        <p:txBody>
          <a:bodyPr/>
          <a:lstStyle/>
          <a:p>
            <a:endParaRPr lang="en-IN"/>
          </a:p>
        </p:txBody>
      </p:sp>
      <p:sp>
        <p:nvSpPr>
          <p:cNvPr id="244" name="Google Shape;244;p34"/>
          <p:cNvSpPr/>
          <p:nvPr/>
        </p:nvSpPr>
        <p:spPr>
          <a:xfrm>
            <a:off x="-1168771" y="204907"/>
            <a:ext cx="3657600" cy="538665"/>
          </a:xfrm>
          <a:custGeom>
            <a:avLst/>
            <a:gdLst/>
            <a:ahLst/>
            <a:cxnLst/>
            <a:rect l="l" t="t" r="r" b="b"/>
            <a:pathLst>
              <a:path w="7315200" h="1077329" extrusionOk="0">
                <a:moveTo>
                  <a:pt x="0" y="0"/>
                </a:moveTo>
                <a:lnTo>
                  <a:pt x="7315200" y="0"/>
                </a:lnTo>
                <a:lnTo>
                  <a:pt x="7315200" y="1077330"/>
                </a:lnTo>
                <a:lnTo>
                  <a:pt x="0" y="1077330"/>
                </a:lnTo>
                <a:lnTo>
                  <a:pt x="0" y="0"/>
                </a:lnTo>
                <a:close/>
              </a:path>
            </a:pathLst>
          </a:custGeom>
          <a:blipFill rotWithShape="1">
            <a:blip r:embed="rId5">
              <a:alphaModFix amt="23000"/>
            </a:blip>
            <a:stretch>
              <a:fillRect/>
            </a:stretch>
          </a:blipFill>
          <a:ln>
            <a:noFill/>
          </a:ln>
        </p:spPr>
        <p:txBody>
          <a:bodyPr/>
          <a:lstStyle/>
          <a:p>
            <a:endParaRPr lang="en-IN"/>
          </a:p>
        </p:txBody>
      </p:sp>
      <p:sp>
        <p:nvSpPr>
          <p:cNvPr id="245" name="Google Shape;245;p34"/>
          <p:cNvSpPr txBox="1"/>
          <p:nvPr/>
        </p:nvSpPr>
        <p:spPr>
          <a:xfrm>
            <a:off x="2258530" y="2151220"/>
            <a:ext cx="4626940" cy="781208"/>
          </a:xfrm>
          <a:prstGeom prst="rect">
            <a:avLst/>
          </a:prstGeom>
          <a:noFill/>
          <a:ln>
            <a:noFill/>
          </a:ln>
        </p:spPr>
        <p:txBody>
          <a:bodyPr spcFirstLastPara="1" wrap="square" lIns="0" tIns="0" rIns="0" bIns="0" anchor="t" anchorCtr="0">
            <a:spAutoFit/>
          </a:bodyPr>
          <a:lstStyle/>
          <a:p>
            <a:pPr marL="0" marR="0" lvl="0" indent="0" algn="ctr" rtl="0">
              <a:lnSpc>
                <a:spcPct val="92994"/>
              </a:lnSpc>
              <a:spcBef>
                <a:spcPts val="0"/>
              </a:spcBef>
              <a:spcAft>
                <a:spcPts val="0"/>
              </a:spcAft>
              <a:buNone/>
            </a:pPr>
            <a:r>
              <a:rPr lang="en" sz="5600" b="0" i="0" u="none" strike="noStrike" cap="none">
                <a:solidFill>
                  <a:srgbClr val="FFFFFF"/>
                </a:solidFill>
                <a:latin typeface="Arial"/>
                <a:ea typeface="Arial"/>
                <a:cs typeface="Arial"/>
                <a:sym typeface="Arial"/>
              </a:rPr>
              <a:t>Thank You!</a:t>
            </a: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331" b="-9330"/>
            </a:stretch>
          </a:blipFill>
          <a:ln>
            <a:noFill/>
          </a:ln>
        </p:spPr>
        <p:txBody>
          <a:bodyPr/>
          <a:lstStyle/>
          <a:p>
            <a:endParaRPr lang="en-IN"/>
          </a:p>
        </p:txBody>
      </p:sp>
      <p:sp>
        <p:nvSpPr>
          <p:cNvPr id="137" name="Google Shape;137;p26"/>
          <p:cNvSpPr/>
          <p:nvPr/>
        </p:nvSpPr>
        <p:spPr>
          <a:xfrm>
            <a:off x="-2274466" y="1013607"/>
            <a:ext cx="4428731" cy="5706600"/>
          </a:xfrm>
          <a:custGeom>
            <a:avLst/>
            <a:gdLst/>
            <a:ahLst/>
            <a:cxnLst/>
            <a:rect l="l" t="t" r="r" b="b"/>
            <a:pathLst>
              <a:path w="8857462" h="11413199" extrusionOk="0">
                <a:moveTo>
                  <a:pt x="0" y="0"/>
                </a:moveTo>
                <a:lnTo>
                  <a:pt x="8857462" y="0"/>
                </a:lnTo>
                <a:lnTo>
                  <a:pt x="8857462" y="11413199"/>
                </a:lnTo>
                <a:lnTo>
                  <a:pt x="0" y="11413199"/>
                </a:lnTo>
                <a:lnTo>
                  <a:pt x="0" y="0"/>
                </a:lnTo>
                <a:close/>
              </a:path>
            </a:pathLst>
          </a:custGeom>
          <a:blipFill rotWithShape="1">
            <a:blip r:embed="rId4">
              <a:alphaModFix amt="15000"/>
            </a:blip>
            <a:stretch>
              <a:fillRect/>
            </a:stretch>
          </a:blipFill>
          <a:ln>
            <a:noFill/>
          </a:ln>
        </p:spPr>
        <p:txBody>
          <a:bodyPr/>
          <a:lstStyle/>
          <a:p>
            <a:endParaRPr lang="en-IN"/>
          </a:p>
        </p:txBody>
      </p:sp>
      <p:sp>
        <p:nvSpPr>
          <p:cNvPr id="138" name="Google Shape;138;p26"/>
          <p:cNvSpPr/>
          <p:nvPr/>
        </p:nvSpPr>
        <p:spPr>
          <a:xfrm>
            <a:off x="5839113" y="1013607"/>
            <a:ext cx="3407677" cy="4009425"/>
          </a:xfrm>
          <a:custGeom>
            <a:avLst/>
            <a:gdLst/>
            <a:ahLst/>
            <a:cxnLst/>
            <a:rect l="l" t="t" r="r" b="b"/>
            <a:pathLst>
              <a:path w="6815353" h="8018849" extrusionOk="0">
                <a:moveTo>
                  <a:pt x="0" y="0"/>
                </a:moveTo>
                <a:lnTo>
                  <a:pt x="6815353" y="0"/>
                </a:lnTo>
                <a:lnTo>
                  <a:pt x="6815353" y="8018849"/>
                </a:lnTo>
                <a:lnTo>
                  <a:pt x="0" y="8018849"/>
                </a:lnTo>
                <a:lnTo>
                  <a:pt x="0" y="0"/>
                </a:lnTo>
                <a:close/>
              </a:path>
            </a:pathLst>
          </a:custGeom>
          <a:blipFill rotWithShape="1">
            <a:blip r:embed="rId5">
              <a:alphaModFix/>
            </a:blip>
            <a:stretch>
              <a:fillRect l="-1936" b="-5816"/>
            </a:stretch>
          </a:blipFill>
          <a:ln>
            <a:noFill/>
          </a:ln>
        </p:spPr>
        <p:txBody>
          <a:bodyPr/>
          <a:lstStyle/>
          <a:p>
            <a:endParaRPr lang="en-IN"/>
          </a:p>
        </p:txBody>
      </p:sp>
      <p:sp>
        <p:nvSpPr>
          <p:cNvPr id="139" name="Google Shape;139;p26"/>
          <p:cNvSpPr txBox="1"/>
          <p:nvPr/>
        </p:nvSpPr>
        <p:spPr>
          <a:xfrm>
            <a:off x="1503506" y="576263"/>
            <a:ext cx="4619698" cy="784239"/>
          </a:xfrm>
          <a:prstGeom prst="rect">
            <a:avLst/>
          </a:prstGeom>
          <a:noFill/>
          <a:ln>
            <a:noFill/>
          </a:ln>
        </p:spPr>
        <p:txBody>
          <a:bodyPr spcFirstLastPara="1" wrap="square" lIns="0" tIns="0" rIns="0" bIns="0" anchor="t" anchorCtr="0">
            <a:spAutoFit/>
          </a:bodyPr>
          <a:lstStyle/>
          <a:p>
            <a:pPr marL="0" marR="0" lvl="0" indent="0" algn="l" rtl="0">
              <a:lnSpc>
                <a:spcPct val="93001"/>
              </a:lnSpc>
              <a:spcBef>
                <a:spcPts val="0"/>
              </a:spcBef>
              <a:spcAft>
                <a:spcPts val="0"/>
              </a:spcAft>
              <a:buNone/>
            </a:pPr>
            <a:r>
              <a:rPr lang="en" sz="5600" b="0" i="0" u="none" strike="noStrike" cap="none">
                <a:solidFill>
                  <a:srgbClr val="FFFFFF"/>
                </a:solidFill>
                <a:latin typeface="Arial"/>
                <a:ea typeface="Arial"/>
                <a:cs typeface="Arial"/>
                <a:sym typeface="Arial"/>
              </a:rPr>
              <a:t>About Gen AI</a:t>
            </a:r>
            <a:endParaRPr sz="700"/>
          </a:p>
        </p:txBody>
      </p:sp>
      <p:sp>
        <p:nvSpPr>
          <p:cNvPr id="140" name="Google Shape;140;p26"/>
          <p:cNvSpPr txBox="1"/>
          <p:nvPr/>
        </p:nvSpPr>
        <p:spPr>
          <a:xfrm>
            <a:off x="739011" y="1956441"/>
            <a:ext cx="5100102" cy="2390458"/>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 sz="1700" b="0" i="0" u="none" strike="noStrike" cap="none">
                <a:solidFill>
                  <a:srgbClr val="FFFFFF"/>
                </a:solidFill>
                <a:latin typeface="Arial"/>
                <a:ea typeface="Arial"/>
                <a:cs typeface="Arial"/>
                <a:sym typeface="Arial"/>
              </a:rPr>
              <a:t>Generative AI (GenAI) is a subset of artificial intelligence focused on generating new content, such as text, images, and code, by recognizing patterns in existing data and continuously training itself on it. Key applications include enhancing customer interactions through chatbots, generating marketing content, and more.</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Shape 144"/>
        <p:cNvGrpSpPr/>
        <p:nvPr/>
      </p:nvGrpSpPr>
      <p:grpSpPr>
        <a:xfrm>
          <a:off x="0" y="0"/>
          <a:ext cx="0" cy="0"/>
          <a:chOff x="0" y="0"/>
          <a:chExt cx="0" cy="0"/>
        </a:xfrm>
      </p:grpSpPr>
      <p:sp>
        <p:nvSpPr>
          <p:cNvPr id="145" name="Google Shape;145;p27"/>
          <p:cNvSpPr txBox="1"/>
          <p:nvPr/>
        </p:nvSpPr>
        <p:spPr>
          <a:xfrm>
            <a:off x="2161247" y="80109"/>
            <a:ext cx="4821600" cy="58500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 sz="3800" b="0" i="0" u="none" strike="noStrike" cap="none">
                <a:solidFill>
                  <a:srgbClr val="FFFFFF"/>
                </a:solidFill>
                <a:latin typeface="Arial"/>
                <a:ea typeface="Arial"/>
                <a:cs typeface="Arial"/>
                <a:sym typeface="Arial"/>
              </a:rPr>
              <a:t>UST’s IsHelpDesk</a:t>
            </a:r>
            <a:endParaRPr sz="100"/>
          </a:p>
        </p:txBody>
      </p:sp>
      <p:sp>
        <p:nvSpPr>
          <p:cNvPr id="146" name="Google Shape;146;p27"/>
          <p:cNvSpPr txBox="1"/>
          <p:nvPr/>
        </p:nvSpPr>
        <p:spPr>
          <a:xfrm>
            <a:off x="514350" y="1806040"/>
            <a:ext cx="8115300" cy="1723549"/>
          </a:xfrm>
          <a:prstGeom prst="rect">
            <a:avLst/>
          </a:prstGeom>
          <a:noFill/>
          <a:ln>
            <a:noFill/>
          </a:ln>
        </p:spPr>
        <p:txBody>
          <a:bodyPr spcFirstLastPara="1" wrap="square" lIns="0" tIns="0" rIns="0" bIns="0" anchor="t" anchorCtr="0">
            <a:spAutoFit/>
          </a:bodyPr>
          <a:lstStyle/>
          <a:p>
            <a:pPr marL="431800" marR="0" lvl="1" indent="-215900" algn="l" rtl="0">
              <a:lnSpc>
                <a:spcPct val="140010"/>
              </a:lnSpc>
              <a:spcBef>
                <a:spcPts val="0"/>
              </a:spcBef>
              <a:spcAft>
                <a:spcPts val="0"/>
              </a:spcAft>
              <a:buClr>
                <a:srgbClr val="FFFFFF"/>
              </a:buClr>
              <a:buSzPts val="2000"/>
              <a:buFont typeface="Arial"/>
              <a:buChar char="•"/>
            </a:pPr>
            <a:r>
              <a:rPr lang="en" sz="2000" b="0" i="0" u="none" strike="noStrike" cap="none" dirty="0">
                <a:solidFill>
                  <a:srgbClr val="FFFFFF"/>
                </a:solidFill>
                <a:latin typeface="Arial"/>
                <a:ea typeface="Arial"/>
                <a:cs typeface="Arial"/>
                <a:sym typeface="Arial"/>
              </a:rPr>
              <a:t>Dia , the chatbot of UST/ticket assistance have some predefined tickets which have already existing standard solutions or for generating tasks. </a:t>
            </a:r>
            <a:endParaRPr sz="700" dirty="0"/>
          </a:p>
          <a:p>
            <a:pPr marL="0" marR="0" lvl="0" indent="0" algn="l" rtl="0">
              <a:lnSpc>
                <a:spcPct val="140010"/>
              </a:lnSpc>
              <a:spcBef>
                <a:spcPts val="0"/>
              </a:spcBef>
              <a:spcAft>
                <a:spcPts val="0"/>
              </a:spcAft>
              <a:buNone/>
            </a:pPr>
            <a:endParaRPr sz="2000" b="0" i="0" u="none" strike="noStrike" cap="none" dirty="0">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332" b="-3331"/>
            </a:stretch>
          </a:blipFill>
          <a:ln>
            <a:noFill/>
          </a:ln>
        </p:spPr>
        <p:txBody>
          <a:bodyPr/>
          <a:lstStyle/>
          <a:p>
            <a:endParaRPr lang="en-IN"/>
          </a:p>
        </p:txBody>
      </p:sp>
      <p:sp>
        <p:nvSpPr>
          <p:cNvPr id="152" name="Google Shape;152;p28"/>
          <p:cNvSpPr txBox="1"/>
          <p:nvPr/>
        </p:nvSpPr>
        <p:spPr>
          <a:xfrm>
            <a:off x="422043" y="282004"/>
            <a:ext cx="7317714" cy="577386"/>
          </a:xfrm>
          <a:prstGeom prst="rect">
            <a:avLst/>
          </a:prstGeom>
          <a:noFill/>
          <a:ln>
            <a:noFill/>
          </a:ln>
        </p:spPr>
        <p:txBody>
          <a:bodyPr spcFirstLastPara="1" wrap="square" lIns="0" tIns="0" rIns="0" bIns="0" anchor="t" anchorCtr="0">
            <a:spAutoFit/>
          </a:bodyPr>
          <a:lstStyle/>
          <a:p>
            <a:pPr marL="0" marR="0" lvl="0" indent="0" algn="l" rtl="0">
              <a:lnSpc>
                <a:spcPct val="92993"/>
              </a:lnSpc>
              <a:spcBef>
                <a:spcPts val="0"/>
              </a:spcBef>
              <a:spcAft>
                <a:spcPts val="0"/>
              </a:spcAft>
              <a:buNone/>
            </a:pPr>
            <a:r>
              <a:rPr lang="en" sz="4100" b="0" i="0" u="none" strike="noStrike" cap="none">
                <a:solidFill>
                  <a:srgbClr val="FFFFFF"/>
                </a:solidFill>
                <a:latin typeface="Arial"/>
                <a:ea typeface="Arial"/>
                <a:cs typeface="Arial"/>
                <a:sym typeface="Arial"/>
              </a:rPr>
              <a:t>Streamlining helpdesk flow</a:t>
            </a:r>
            <a:endParaRPr sz="700"/>
          </a:p>
        </p:txBody>
      </p:sp>
      <p:sp>
        <p:nvSpPr>
          <p:cNvPr id="153" name="Google Shape;153;p28"/>
          <p:cNvSpPr txBox="1"/>
          <p:nvPr/>
        </p:nvSpPr>
        <p:spPr>
          <a:xfrm>
            <a:off x="1216609" y="1414939"/>
            <a:ext cx="6710782" cy="3006296"/>
          </a:xfrm>
          <a:prstGeom prst="rect">
            <a:avLst/>
          </a:prstGeom>
          <a:noFill/>
          <a:ln>
            <a:noFill/>
          </a:ln>
        </p:spPr>
        <p:txBody>
          <a:bodyPr spcFirstLastPara="1" wrap="square" lIns="0" tIns="0" rIns="0" bIns="0" anchor="t" anchorCtr="0">
            <a:spAutoFit/>
          </a:bodyPr>
          <a:lstStyle/>
          <a:p>
            <a:pPr marL="0" marR="0" lvl="0" indent="0" algn="just" rtl="0">
              <a:lnSpc>
                <a:spcPct val="139984"/>
              </a:lnSpc>
              <a:spcBef>
                <a:spcPts val="0"/>
              </a:spcBef>
              <a:spcAft>
                <a:spcPts val="0"/>
              </a:spcAft>
              <a:buNone/>
            </a:pPr>
            <a:r>
              <a:rPr lang="en" sz="1900" b="0" i="0" u="none" strike="noStrike" cap="none">
                <a:solidFill>
                  <a:srgbClr val="FFFFFF"/>
                </a:solidFill>
                <a:latin typeface="Poppins"/>
                <a:ea typeface="Poppins"/>
                <a:cs typeface="Poppins"/>
                <a:sym typeface="Poppins"/>
              </a:rPr>
              <a:t>Generative AI can streamline helpdesk operations by categorizing tasks based on priority levels:</a:t>
            </a:r>
            <a:endParaRPr sz="700"/>
          </a:p>
          <a:p>
            <a:pPr marL="0" marR="0" lvl="0" indent="0" algn="just" rtl="0">
              <a:lnSpc>
                <a:spcPct val="139984"/>
              </a:lnSpc>
              <a:spcBef>
                <a:spcPts val="0"/>
              </a:spcBef>
              <a:spcAft>
                <a:spcPts val="0"/>
              </a:spcAft>
              <a:buNone/>
            </a:pPr>
            <a:endParaRPr sz="1900" b="0" i="0" u="none" strike="noStrike" cap="none">
              <a:solidFill>
                <a:srgbClr val="FFFFFF"/>
              </a:solidFill>
              <a:latin typeface="Poppins"/>
              <a:ea typeface="Poppins"/>
              <a:cs typeface="Poppins"/>
              <a:sym typeface="Poppins"/>
            </a:endParaRPr>
          </a:p>
          <a:p>
            <a:pPr marL="0" marR="0" lvl="0" indent="0" algn="just" rtl="0">
              <a:lnSpc>
                <a:spcPct val="139984"/>
              </a:lnSpc>
              <a:spcBef>
                <a:spcPts val="0"/>
              </a:spcBef>
              <a:spcAft>
                <a:spcPts val="0"/>
              </a:spcAft>
              <a:buNone/>
            </a:pPr>
            <a:r>
              <a:rPr lang="en" sz="1900" b="0" i="0" u="none" strike="noStrike" cap="none">
                <a:solidFill>
                  <a:srgbClr val="FFFFFF"/>
                </a:solidFill>
                <a:latin typeface="Poppins"/>
                <a:ea typeface="Poppins"/>
                <a:cs typeface="Poppins"/>
                <a:sym typeface="Poppins"/>
              </a:rPr>
              <a:t>1. Low Priority: Automated resolution using historical data and confirmation from the customer/client.</a:t>
            </a:r>
            <a:endParaRPr sz="700"/>
          </a:p>
          <a:p>
            <a:pPr marL="0" marR="0" lvl="0" indent="0" algn="just" rtl="0">
              <a:lnSpc>
                <a:spcPct val="139984"/>
              </a:lnSpc>
              <a:spcBef>
                <a:spcPts val="0"/>
              </a:spcBef>
              <a:spcAft>
                <a:spcPts val="0"/>
              </a:spcAft>
              <a:buNone/>
            </a:pPr>
            <a:r>
              <a:rPr lang="en" sz="1900" b="0" i="0" u="none" strike="noStrike" cap="none">
                <a:solidFill>
                  <a:srgbClr val="FFFFFF"/>
                </a:solidFill>
                <a:latin typeface="Poppins"/>
                <a:ea typeface="Poppins"/>
                <a:cs typeface="Poppins"/>
                <a:sym typeface="Poppins"/>
              </a:rPr>
              <a:t>2. Medium Priority: AI-assisted solutions with minimal human intervention like approvals or conformation.</a:t>
            </a:r>
            <a:endParaRPr sz="700"/>
          </a:p>
          <a:p>
            <a:pPr marL="0" marR="0" lvl="0" indent="0" algn="just" rtl="0">
              <a:lnSpc>
                <a:spcPct val="139984"/>
              </a:lnSpc>
              <a:spcBef>
                <a:spcPts val="0"/>
              </a:spcBef>
              <a:spcAft>
                <a:spcPts val="0"/>
              </a:spcAft>
              <a:buNone/>
            </a:pPr>
            <a:r>
              <a:rPr lang="en" sz="1900" b="0" i="0" u="none" strike="noStrike" cap="none">
                <a:solidFill>
                  <a:srgbClr val="FFFFFF"/>
                </a:solidFill>
                <a:latin typeface="Poppins"/>
                <a:ea typeface="Poppins"/>
                <a:cs typeface="Poppins"/>
                <a:sym typeface="Poppins"/>
              </a:rPr>
              <a:t>3. High Priority: Escalation to human experts for complex issues.</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220" b="-9219"/>
            </a:stretch>
          </a:blipFill>
          <a:ln>
            <a:noFill/>
          </a:ln>
        </p:spPr>
        <p:txBody>
          <a:bodyPr/>
          <a:lstStyle/>
          <a:p>
            <a:endParaRPr lang="en-IN"/>
          </a:p>
        </p:txBody>
      </p:sp>
      <p:sp>
        <p:nvSpPr>
          <p:cNvPr id="159" name="Google Shape;159;p29"/>
          <p:cNvSpPr/>
          <p:nvPr/>
        </p:nvSpPr>
        <p:spPr>
          <a:xfrm>
            <a:off x="1208186" y="1934285"/>
            <a:ext cx="1648913" cy="1427885"/>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blipFill rotWithShape="1">
            <a:blip r:embed="rId4">
              <a:alphaModFix/>
            </a:blip>
            <a:stretch>
              <a:fillRect l="-14985" r="-14985"/>
            </a:stretch>
          </a:blipFill>
          <a:ln w="104775" cap="sq" cmpd="sng">
            <a:solidFill>
              <a:srgbClr val="FFFFFF"/>
            </a:solidFill>
            <a:prstDash val="solid"/>
            <a:miter lim="8000"/>
            <a:headEnd type="none" w="sm" len="sm"/>
            <a:tailEnd type="none" w="sm" len="sm"/>
          </a:ln>
        </p:spPr>
        <p:txBody>
          <a:bodyPr/>
          <a:lstStyle/>
          <a:p>
            <a:endParaRPr lang="en-IN"/>
          </a:p>
        </p:txBody>
      </p:sp>
      <p:sp>
        <p:nvSpPr>
          <p:cNvPr id="160" name="Google Shape;160;p29"/>
          <p:cNvSpPr/>
          <p:nvPr/>
        </p:nvSpPr>
        <p:spPr>
          <a:xfrm>
            <a:off x="3771217" y="1915720"/>
            <a:ext cx="1648913" cy="1427885"/>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blipFill rotWithShape="1">
            <a:blip r:embed="rId5">
              <a:alphaModFix/>
            </a:blip>
            <a:stretch>
              <a:fillRect l="-32080" r="-32080"/>
            </a:stretch>
          </a:blipFill>
          <a:ln w="104775" cap="sq" cmpd="sng">
            <a:solidFill>
              <a:srgbClr val="FFFFFF"/>
            </a:solidFill>
            <a:prstDash val="solid"/>
            <a:miter lim="8000"/>
            <a:headEnd type="none" w="sm" len="sm"/>
            <a:tailEnd type="none" w="sm" len="sm"/>
          </a:ln>
        </p:spPr>
        <p:txBody>
          <a:bodyPr/>
          <a:lstStyle/>
          <a:p>
            <a:endParaRPr lang="en-IN"/>
          </a:p>
        </p:txBody>
      </p:sp>
      <p:sp>
        <p:nvSpPr>
          <p:cNvPr id="161" name="Google Shape;161;p29"/>
          <p:cNvSpPr/>
          <p:nvPr/>
        </p:nvSpPr>
        <p:spPr>
          <a:xfrm>
            <a:off x="6561738" y="1870923"/>
            <a:ext cx="1648913" cy="1427884"/>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blipFill rotWithShape="1">
            <a:blip r:embed="rId6">
              <a:alphaModFix/>
            </a:blip>
            <a:stretch>
              <a:fillRect l="-7727" r="-7727"/>
            </a:stretch>
          </a:blipFill>
          <a:ln w="104775" cap="sq" cmpd="sng">
            <a:solidFill>
              <a:srgbClr val="FFFFFF"/>
            </a:solidFill>
            <a:prstDash val="solid"/>
            <a:miter lim="8000"/>
            <a:headEnd type="none" w="sm" len="sm"/>
            <a:tailEnd type="none" w="sm" len="sm"/>
          </a:ln>
        </p:spPr>
        <p:txBody>
          <a:bodyPr/>
          <a:lstStyle/>
          <a:p>
            <a:endParaRPr lang="en-IN"/>
          </a:p>
        </p:txBody>
      </p:sp>
      <p:grpSp>
        <p:nvGrpSpPr>
          <p:cNvPr id="162" name="Google Shape;162;p29"/>
          <p:cNvGrpSpPr/>
          <p:nvPr/>
        </p:nvGrpSpPr>
        <p:grpSpPr>
          <a:xfrm>
            <a:off x="1208186" y="1783567"/>
            <a:ext cx="421691" cy="421690"/>
            <a:chOff x="0" y="0"/>
            <a:chExt cx="812800" cy="812800"/>
          </a:xfrm>
        </p:grpSpPr>
        <p:sp>
          <p:nvSpPr>
            <p:cNvPr id="163" name="Google Shape;163;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100000">
                  <a:srgbClr val="9D5EE4"/>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4" name="Google Shape;164;p29"/>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65" name="Google Shape;165;p29"/>
          <p:cNvSpPr txBox="1"/>
          <p:nvPr/>
        </p:nvSpPr>
        <p:spPr>
          <a:xfrm>
            <a:off x="1908351" y="892149"/>
            <a:ext cx="5327298" cy="781208"/>
          </a:xfrm>
          <a:prstGeom prst="rect">
            <a:avLst/>
          </a:prstGeom>
          <a:noFill/>
          <a:ln>
            <a:noFill/>
          </a:ln>
        </p:spPr>
        <p:txBody>
          <a:bodyPr spcFirstLastPara="1" wrap="square" lIns="0" tIns="0" rIns="0" bIns="0" anchor="t" anchorCtr="0">
            <a:spAutoFit/>
          </a:bodyPr>
          <a:lstStyle/>
          <a:p>
            <a:pPr marL="0" marR="0" lvl="0" indent="0" algn="ctr" rtl="0">
              <a:lnSpc>
                <a:spcPct val="92994"/>
              </a:lnSpc>
              <a:spcBef>
                <a:spcPts val="0"/>
              </a:spcBef>
              <a:spcAft>
                <a:spcPts val="0"/>
              </a:spcAft>
              <a:buNone/>
            </a:pPr>
            <a:r>
              <a:rPr lang="en" sz="5600" b="0" i="0" u="none" strike="noStrike" cap="none">
                <a:solidFill>
                  <a:srgbClr val="FFFFFF"/>
                </a:solidFill>
                <a:latin typeface="Arial"/>
                <a:ea typeface="Arial"/>
                <a:cs typeface="Arial"/>
                <a:sym typeface="Arial"/>
              </a:rPr>
              <a:t>Methodology</a:t>
            </a:r>
            <a:endParaRPr sz="700"/>
          </a:p>
        </p:txBody>
      </p:sp>
      <p:sp>
        <p:nvSpPr>
          <p:cNvPr id="166" name="Google Shape;166;p29"/>
          <p:cNvSpPr txBox="1"/>
          <p:nvPr/>
        </p:nvSpPr>
        <p:spPr>
          <a:xfrm>
            <a:off x="729228" y="3438370"/>
            <a:ext cx="2606830" cy="216933"/>
          </a:xfrm>
          <a:prstGeom prst="rect">
            <a:avLst/>
          </a:prstGeom>
          <a:noFill/>
          <a:ln>
            <a:noFill/>
          </a:ln>
        </p:spPr>
        <p:txBody>
          <a:bodyPr spcFirstLastPara="1" wrap="square" lIns="0" tIns="0" rIns="0" bIns="0" anchor="t" anchorCtr="0">
            <a:spAutoFit/>
          </a:bodyPr>
          <a:lstStyle/>
          <a:p>
            <a:pPr marL="0" marR="0" lvl="0" indent="0" algn="ctr" rtl="0">
              <a:lnSpc>
                <a:spcPct val="140033"/>
              </a:lnSpc>
              <a:spcBef>
                <a:spcPts val="0"/>
              </a:spcBef>
              <a:spcAft>
                <a:spcPts val="0"/>
              </a:spcAft>
              <a:buNone/>
            </a:pPr>
            <a:r>
              <a:rPr lang="en" sz="1200" b="0" i="0" u="none" strike="noStrike" cap="none">
                <a:solidFill>
                  <a:srgbClr val="FA85E2"/>
                </a:solidFill>
                <a:latin typeface="Poppins"/>
                <a:ea typeface="Poppins"/>
                <a:cs typeface="Poppins"/>
                <a:sym typeface="Poppins"/>
              </a:rPr>
              <a:t>Data Collection &amp; preprocessing</a:t>
            </a:r>
            <a:endParaRPr sz="700"/>
          </a:p>
        </p:txBody>
      </p:sp>
      <p:grpSp>
        <p:nvGrpSpPr>
          <p:cNvPr id="167" name="Google Shape;167;p29"/>
          <p:cNvGrpSpPr/>
          <p:nvPr/>
        </p:nvGrpSpPr>
        <p:grpSpPr>
          <a:xfrm>
            <a:off x="3950324" y="1723440"/>
            <a:ext cx="421690" cy="421690"/>
            <a:chOff x="0" y="0"/>
            <a:chExt cx="812800" cy="812800"/>
          </a:xfrm>
        </p:grpSpPr>
        <p:sp>
          <p:nvSpPr>
            <p:cNvPr id="168" name="Google Shape;168;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100000">
                  <a:srgbClr val="9D5EE4"/>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9" name="Google Shape;169;p29"/>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70" name="Google Shape;170;p29"/>
          <p:cNvGrpSpPr/>
          <p:nvPr/>
        </p:nvGrpSpPr>
        <p:grpSpPr>
          <a:xfrm>
            <a:off x="6739676" y="1660078"/>
            <a:ext cx="421690" cy="421690"/>
            <a:chOff x="0" y="0"/>
            <a:chExt cx="812800" cy="812800"/>
          </a:xfrm>
        </p:grpSpPr>
        <p:sp>
          <p:nvSpPr>
            <p:cNvPr id="171" name="Google Shape;171;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100000">
                  <a:srgbClr val="9D5EE4"/>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2" name="Google Shape;172;p29"/>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73" name="Google Shape;173;p29"/>
          <p:cNvSpPr txBox="1"/>
          <p:nvPr/>
        </p:nvSpPr>
        <p:spPr>
          <a:xfrm>
            <a:off x="3662817" y="3438370"/>
            <a:ext cx="2237688" cy="216933"/>
          </a:xfrm>
          <a:prstGeom prst="rect">
            <a:avLst/>
          </a:prstGeom>
          <a:noFill/>
          <a:ln>
            <a:noFill/>
          </a:ln>
        </p:spPr>
        <p:txBody>
          <a:bodyPr spcFirstLastPara="1" wrap="square" lIns="0" tIns="0" rIns="0" bIns="0" anchor="t" anchorCtr="0">
            <a:spAutoFit/>
          </a:bodyPr>
          <a:lstStyle/>
          <a:p>
            <a:pPr marL="0" marR="0" lvl="0" indent="0" algn="ctr" rtl="0">
              <a:lnSpc>
                <a:spcPct val="140033"/>
              </a:lnSpc>
              <a:spcBef>
                <a:spcPts val="0"/>
              </a:spcBef>
              <a:spcAft>
                <a:spcPts val="0"/>
              </a:spcAft>
              <a:buNone/>
            </a:pPr>
            <a:r>
              <a:rPr lang="en" sz="1200" b="0" i="0" u="none" strike="noStrike" cap="none">
                <a:solidFill>
                  <a:srgbClr val="FA85E2"/>
                </a:solidFill>
                <a:latin typeface="Poppins"/>
                <a:ea typeface="Poppins"/>
                <a:cs typeface="Poppins"/>
                <a:sym typeface="Poppins"/>
              </a:rPr>
              <a:t>Development and Testing</a:t>
            </a:r>
            <a:endParaRPr sz="700"/>
          </a:p>
        </p:txBody>
      </p:sp>
      <p:sp>
        <p:nvSpPr>
          <p:cNvPr id="174" name="Google Shape;174;p29"/>
          <p:cNvSpPr txBox="1"/>
          <p:nvPr/>
        </p:nvSpPr>
        <p:spPr>
          <a:xfrm>
            <a:off x="6618373" y="3484782"/>
            <a:ext cx="1535643" cy="170521"/>
          </a:xfrm>
          <a:prstGeom prst="rect">
            <a:avLst/>
          </a:prstGeom>
          <a:noFill/>
          <a:ln>
            <a:noFill/>
          </a:ln>
        </p:spPr>
        <p:txBody>
          <a:bodyPr spcFirstLastPara="1" wrap="square" lIns="0" tIns="0" rIns="0" bIns="0" anchor="t" anchorCtr="0">
            <a:spAutoFit/>
          </a:bodyPr>
          <a:lstStyle/>
          <a:p>
            <a:pPr marL="0" marR="0" lvl="0" indent="0" algn="ctr" rtl="0">
              <a:lnSpc>
                <a:spcPct val="102026"/>
              </a:lnSpc>
              <a:spcBef>
                <a:spcPts val="0"/>
              </a:spcBef>
              <a:spcAft>
                <a:spcPts val="0"/>
              </a:spcAft>
              <a:buNone/>
            </a:pPr>
            <a:r>
              <a:rPr lang="en" sz="1200" b="0" i="0" u="none" strike="noStrike" cap="none">
                <a:solidFill>
                  <a:srgbClr val="FA85E2"/>
                </a:solidFill>
                <a:latin typeface="Poppins"/>
                <a:ea typeface="Poppins"/>
                <a:cs typeface="Poppins"/>
                <a:sym typeface="Poppins"/>
              </a:rPr>
              <a:t>Deployment</a:t>
            </a:r>
            <a:endParaRPr sz="700"/>
          </a:p>
        </p:txBody>
      </p:sp>
      <p:sp>
        <p:nvSpPr>
          <p:cNvPr id="175" name="Google Shape;175;p29"/>
          <p:cNvSpPr txBox="1"/>
          <p:nvPr/>
        </p:nvSpPr>
        <p:spPr>
          <a:xfrm>
            <a:off x="1149645" y="3693812"/>
            <a:ext cx="1765997" cy="486370"/>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 sz="900" b="0" i="0" u="none" strike="noStrike" cap="none">
                <a:solidFill>
                  <a:srgbClr val="FFFFFF"/>
                </a:solidFill>
                <a:latin typeface="Poppins"/>
                <a:ea typeface="Poppins"/>
                <a:cs typeface="Poppins"/>
                <a:sym typeface="Poppins"/>
              </a:rPr>
              <a:t>Using past helpdesk chats which contains most of the issues in past years</a:t>
            </a:r>
            <a:endParaRPr sz="700"/>
          </a:p>
        </p:txBody>
      </p:sp>
      <p:sp>
        <p:nvSpPr>
          <p:cNvPr id="176" name="Google Shape;176;p29"/>
          <p:cNvSpPr txBox="1"/>
          <p:nvPr/>
        </p:nvSpPr>
        <p:spPr>
          <a:xfrm>
            <a:off x="3897601" y="3693812"/>
            <a:ext cx="1396146" cy="648295"/>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 sz="900" b="0" i="0" u="none" strike="noStrike" cap="none">
                <a:solidFill>
                  <a:srgbClr val="FFFFFF"/>
                </a:solidFill>
                <a:latin typeface="Poppins"/>
                <a:ea typeface="Poppins"/>
                <a:cs typeface="Poppins"/>
                <a:sym typeface="Poppins"/>
              </a:rPr>
              <a:t>Choosing model/domain and selecting test prompts for Testing</a:t>
            </a:r>
            <a:endParaRPr sz="700"/>
          </a:p>
        </p:txBody>
      </p:sp>
      <p:sp>
        <p:nvSpPr>
          <p:cNvPr id="177" name="Google Shape;177;p29"/>
          <p:cNvSpPr txBox="1"/>
          <p:nvPr/>
        </p:nvSpPr>
        <p:spPr>
          <a:xfrm>
            <a:off x="6379882" y="3693812"/>
            <a:ext cx="2012627" cy="324445"/>
          </a:xfrm>
          <a:prstGeom prst="rect">
            <a:avLst/>
          </a:prstGeom>
          <a:noFill/>
          <a:ln>
            <a:noFill/>
          </a:ln>
        </p:spPr>
        <p:txBody>
          <a:bodyPr spcFirstLastPara="1" wrap="square" lIns="0" tIns="0" rIns="0" bIns="0" anchor="t" anchorCtr="0">
            <a:spAutoFit/>
          </a:bodyPr>
          <a:lstStyle/>
          <a:p>
            <a:pPr marL="0" marR="0" lvl="0" indent="0" algn="ctr" rtl="0">
              <a:lnSpc>
                <a:spcPct val="139989"/>
              </a:lnSpc>
              <a:spcBef>
                <a:spcPts val="0"/>
              </a:spcBef>
              <a:spcAft>
                <a:spcPts val="0"/>
              </a:spcAft>
              <a:buNone/>
            </a:pPr>
            <a:r>
              <a:rPr lang="en" sz="900" b="0" i="0" u="none" strike="noStrike" cap="none">
                <a:solidFill>
                  <a:srgbClr val="FFFFFF"/>
                </a:solidFill>
                <a:latin typeface="Poppins"/>
                <a:ea typeface="Poppins"/>
                <a:cs typeface="Poppins"/>
                <a:sym typeface="Poppins"/>
              </a:rPr>
              <a:t>Deploying the trained bot after monitoring and improvements</a:t>
            </a:r>
            <a:endParaRPr sz="700"/>
          </a:p>
        </p:txBody>
      </p:sp>
      <p:sp>
        <p:nvSpPr>
          <p:cNvPr id="178" name="Google Shape;178;p29"/>
          <p:cNvSpPr txBox="1"/>
          <p:nvPr/>
        </p:nvSpPr>
        <p:spPr>
          <a:xfrm>
            <a:off x="1070024" y="1683554"/>
            <a:ext cx="673061" cy="521703"/>
          </a:xfrm>
          <a:prstGeom prst="rect">
            <a:avLst/>
          </a:prstGeom>
          <a:noFill/>
          <a:ln>
            <a:noFill/>
          </a:ln>
        </p:spPr>
        <p:txBody>
          <a:bodyPr spcFirstLastPara="1" wrap="square" lIns="0" tIns="0" rIns="0" bIns="0" anchor="t" anchorCtr="0">
            <a:spAutoFit/>
          </a:bodyPr>
          <a:lstStyle/>
          <a:p>
            <a:pPr marL="0" marR="0" lvl="0" indent="0" algn="ctr" rtl="0">
              <a:lnSpc>
                <a:spcPct val="139985"/>
              </a:lnSpc>
              <a:spcBef>
                <a:spcPts val="0"/>
              </a:spcBef>
              <a:spcAft>
                <a:spcPts val="0"/>
              </a:spcAft>
              <a:buNone/>
            </a:pPr>
            <a:r>
              <a:rPr lang="en" sz="2800" b="0" i="0" u="none" strike="noStrike" cap="none">
                <a:solidFill>
                  <a:srgbClr val="000000"/>
                </a:solidFill>
                <a:latin typeface="Arial"/>
                <a:ea typeface="Arial"/>
                <a:cs typeface="Arial"/>
                <a:sym typeface="Arial"/>
              </a:rPr>
              <a:t>1</a:t>
            </a:r>
            <a:endParaRPr sz="700"/>
          </a:p>
        </p:txBody>
      </p:sp>
      <p:sp>
        <p:nvSpPr>
          <p:cNvPr id="179" name="Google Shape;179;p29"/>
          <p:cNvSpPr txBox="1"/>
          <p:nvPr/>
        </p:nvSpPr>
        <p:spPr>
          <a:xfrm>
            <a:off x="4037417" y="1588854"/>
            <a:ext cx="229989" cy="616402"/>
          </a:xfrm>
          <a:prstGeom prst="rect">
            <a:avLst/>
          </a:prstGeom>
          <a:noFill/>
          <a:ln>
            <a:noFill/>
          </a:ln>
        </p:spPr>
        <p:txBody>
          <a:bodyPr spcFirstLastPara="1" wrap="square" lIns="0" tIns="0" rIns="0" bIns="0" anchor="t" anchorCtr="0">
            <a:spAutoFit/>
          </a:bodyPr>
          <a:lstStyle/>
          <a:p>
            <a:pPr marL="0" marR="0" lvl="0" indent="0" algn="ctr" rtl="0">
              <a:lnSpc>
                <a:spcPct val="139993"/>
              </a:lnSpc>
              <a:spcBef>
                <a:spcPts val="0"/>
              </a:spcBef>
              <a:spcAft>
                <a:spcPts val="0"/>
              </a:spcAft>
              <a:buNone/>
            </a:pPr>
            <a:r>
              <a:rPr lang="en" sz="3300" b="0" i="0" u="none" strike="noStrike" cap="none">
                <a:solidFill>
                  <a:srgbClr val="000000"/>
                </a:solidFill>
                <a:latin typeface="Arial"/>
                <a:ea typeface="Arial"/>
                <a:cs typeface="Arial"/>
                <a:sym typeface="Arial"/>
              </a:rPr>
              <a:t>2</a:t>
            </a:r>
            <a:endParaRPr sz="700"/>
          </a:p>
        </p:txBody>
      </p:sp>
      <p:sp>
        <p:nvSpPr>
          <p:cNvPr id="180" name="Google Shape;180;p29"/>
          <p:cNvSpPr txBox="1"/>
          <p:nvPr/>
        </p:nvSpPr>
        <p:spPr>
          <a:xfrm>
            <a:off x="6842482" y="1550540"/>
            <a:ext cx="216079" cy="585943"/>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 sz="3100" b="0" i="0" u="none" strike="noStrike" cap="none">
                <a:solidFill>
                  <a:srgbClr val="000000"/>
                </a:solidFill>
                <a:latin typeface="Arial"/>
                <a:ea typeface="Arial"/>
                <a:cs typeface="Arial"/>
                <a:sym typeface="Arial"/>
              </a:rPr>
              <a:t>3</a:t>
            </a:r>
            <a:endParaRPr sz="7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022B"/>
        </a:solidFill>
        <a:effectLst/>
      </p:bgPr>
    </p:bg>
    <p:spTree>
      <p:nvGrpSpPr>
        <p:cNvPr id="1" name="Shape 184"/>
        <p:cNvGrpSpPr/>
        <p:nvPr/>
      </p:nvGrpSpPr>
      <p:grpSpPr>
        <a:xfrm>
          <a:off x="0" y="0"/>
          <a:ext cx="0" cy="0"/>
          <a:chOff x="0" y="0"/>
          <a:chExt cx="0" cy="0"/>
        </a:xfrm>
      </p:grpSpPr>
      <p:sp>
        <p:nvSpPr>
          <p:cNvPr id="185" name="Google Shape;185;p30"/>
          <p:cNvSpPr txBox="1"/>
          <p:nvPr/>
        </p:nvSpPr>
        <p:spPr>
          <a:xfrm>
            <a:off x="153921" y="110695"/>
            <a:ext cx="8156344" cy="532178"/>
          </a:xfrm>
          <a:prstGeom prst="rect">
            <a:avLst/>
          </a:prstGeom>
          <a:noFill/>
          <a:ln>
            <a:noFill/>
          </a:ln>
        </p:spPr>
        <p:txBody>
          <a:bodyPr spcFirstLastPara="1" wrap="square" lIns="0" tIns="0" rIns="0" bIns="0" anchor="t" anchorCtr="0">
            <a:spAutoFit/>
          </a:bodyPr>
          <a:lstStyle/>
          <a:p>
            <a:pPr marL="0" marR="0" lvl="0" indent="0" algn="ctr" rtl="0">
              <a:lnSpc>
                <a:spcPct val="139993"/>
              </a:lnSpc>
              <a:spcBef>
                <a:spcPts val="0"/>
              </a:spcBef>
              <a:spcAft>
                <a:spcPts val="0"/>
              </a:spcAft>
              <a:buNone/>
            </a:pPr>
            <a:r>
              <a:rPr lang="en" sz="2900" b="0" i="0" u="none" strike="noStrike" cap="none">
                <a:solidFill>
                  <a:srgbClr val="FFFFFF"/>
                </a:solidFill>
                <a:latin typeface="Arial"/>
                <a:ea typeface="Arial"/>
                <a:cs typeface="Arial"/>
                <a:sym typeface="Arial"/>
              </a:rPr>
              <a:t>Changes in isHelpDesk(UST) after this idea</a:t>
            </a:r>
            <a:endParaRPr sz="700"/>
          </a:p>
        </p:txBody>
      </p:sp>
      <p:sp>
        <p:nvSpPr>
          <p:cNvPr id="186" name="Google Shape;186;p30"/>
          <p:cNvSpPr txBox="1"/>
          <p:nvPr/>
        </p:nvSpPr>
        <p:spPr>
          <a:xfrm>
            <a:off x="411874" y="568919"/>
            <a:ext cx="8097691" cy="3870931"/>
          </a:xfrm>
          <a:prstGeom prst="rect">
            <a:avLst/>
          </a:prstGeom>
          <a:noFill/>
          <a:ln>
            <a:noFill/>
          </a:ln>
        </p:spPr>
        <p:txBody>
          <a:bodyPr spcFirstLastPara="1" wrap="square" lIns="0" tIns="0" rIns="0" bIns="0" anchor="t" anchorCtr="0">
            <a:spAutoFit/>
          </a:bodyPr>
          <a:lstStyle/>
          <a:p>
            <a:pPr marL="0" marR="0" lvl="0" indent="0" algn="l" rtl="0">
              <a:lnSpc>
                <a:spcPct val="306222"/>
              </a:lnSpc>
              <a:spcBef>
                <a:spcPts val="0"/>
              </a:spcBef>
              <a:spcAft>
                <a:spcPts val="0"/>
              </a:spcAft>
              <a:buNone/>
            </a:pPr>
            <a:endParaRPr sz="900" b="0" i="0" u="none" strike="noStrike" cap="none" dirty="0">
              <a:solidFill>
                <a:schemeClr val="dk1"/>
              </a:solidFill>
              <a:latin typeface="Calibri"/>
              <a:ea typeface="Calibri"/>
              <a:cs typeface="Calibri"/>
              <a:sym typeface="Calibri"/>
            </a:endParaRPr>
          </a:p>
          <a:p>
            <a:pPr marL="419100" marR="0" lvl="1" indent="-203200" algn="l" rtl="0">
              <a:lnSpc>
                <a:spcPct val="140005"/>
              </a:lnSpc>
              <a:spcBef>
                <a:spcPts val="0"/>
              </a:spcBef>
              <a:spcAft>
                <a:spcPts val="0"/>
              </a:spcAft>
              <a:buClr>
                <a:srgbClr val="FFFFFF"/>
              </a:buClr>
              <a:buSzPts val="2000"/>
              <a:buFont typeface="Arial"/>
              <a:buChar char="•"/>
            </a:pPr>
            <a:r>
              <a:rPr lang="en" sz="2000" b="0" i="0" u="none" strike="noStrike" cap="none" dirty="0">
                <a:solidFill>
                  <a:srgbClr val="FFFFFF"/>
                </a:solidFill>
                <a:latin typeface="Arial"/>
                <a:ea typeface="Arial"/>
                <a:cs typeface="Arial"/>
                <a:sym typeface="Arial"/>
              </a:rPr>
              <a:t>As mentioned, IsHelpdesk is working with the help of human involvement continuously. </a:t>
            </a:r>
            <a:endParaRPr sz="700" dirty="0"/>
          </a:p>
          <a:p>
            <a:pPr marL="419100" marR="0" lvl="1" indent="-203200" algn="l" rtl="0">
              <a:lnSpc>
                <a:spcPct val="140005"/>
              </a:lnSpc>
              <a:spcBef>
                <a:spcPts val="0"/>
              </a:spcBef>
              <a:spcAft>
                <a:spcPts val="0"/>
              </a:spcAft>
              <a:buClr>
                <a:srgbClr val="FFFFFF"/>
              </a:buClr>
              <a:buSzPts val="2000"/>
              <a:buFont typeface="Arial"/>
              <a:buChar char="•"/>
            </a:pPr>
            <a:r>
              <a:rPr lang="en" sz="2000" b="0" i="0" u="none" strike="noStrike" cap="none" dirty="0">
                <a:solidFill>
                  <a:srgbClr val="FFFFFF"/>
                </a:solidFill>
                <a:latin typeface="Arial"/>
                <a:ea typeface="Arial"/>
                <a:cs typeface="Arial"/>
                <a:sym typeface="Arial"/>
              </a:rPr>
              <a:t>Without using the human Involvement completely, we’ll use Gen Ai to communicate and resolve the issue. </a:t>
            </a:r>
          </a:p>
          <a:p>
            <a:pPr marL="419100" marR="0" lvl="1" indent="-203200" algn="l" rtl="0">
              <a:lnSpc>
                <a:spcPct val="140005"/>
              </a:lnSpc>
              <a:spcBef>
                <a:spcPts val="0"/>
              </a:spcBef>
              <a:spcAft>
                <a:spcPts val="0"/>
              </a:spcAft>
              <a:buClr>
                <a:srgbClr val="FFFFFF"/>
              </a:buClr>
              <a:buSzPts val="2000"/>
              <a:buFont typeface="Arial"/>
              <a:buChar char="•"/>
            </a:pPr>
            <a:r>
              <a:rPr lang="en" sz="2000" b="0" i="0" u="none" strike="noStrike" cap="none" dirty="0">
                <a:solidFill>
                  <a:srgbClr val="FFFFFF"/>
                </a:solidFill>
                <a:latin typeface="Arial"/>
                <a:ea typeface="Arial"/>
                <a:cs typeface="Arial"/>
                <a:sym typeface="Arial"/>
              </a:rPr>
              <a:t>If the issue still persists or needed some human intervention, then it will assign a human to assist with us.</a:t>
            </a:r>
            <a:endParaRPr sz="700" dirty="0"/>
          </a:p>
          <a:p>
            <a:pPr marL="419100" marR="0" lvl="1" indent="-203200" algn="l" rtl="0">
              <a:lnSpc>
                <a:spcPct val="140005"/>
              </a:lnSpc>
              <a:spcBef>
                <a:spcPts val="0"/>
              </a:spcBef>
              <a:spcAft>
                <a:spcPts val="0"/>
              </a:spcAft>
              <a:buClr>
                <a:srgbClr val="FFFFFF"/>
              </a:buClr>
              <a:buSzPts val="2000"/>
              <a:buFont typeface="Arial"/>
              <a:buChar char="•"/>
            </a:pPr>
            <a:r>
              <a:rPr lang="en" sz="2000" b="0" i="0" u="none" strike="noStrike" cap="none" dirty="0">
                <a:solidFill>
                  <a:srgbClr val="FFFFFF"/>
                </a:solidFill>
                <a:latin typeface="Arial"/>
                <a:ea typeface="Arial"/>
                <a:cs typeface="Arial"/>
                <a:sym typeface="Arial"/>
              </a:rPr>
              <a:t>This can reduce the human involvement which can ultimately reduces the cost and improves Efficiency.</a:t>
            </a:r>
            <a:endParaRPr sz="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332" b="-3331"/>
            </a:stretch>
          </a:blipFill>
          <a:ln>
            <a:noFill/>
          </a:ln>
        </p:spPr>
        <p:txBody>
          <a:bodyPr/>
          <a:lstStyle/>
          <a:p>
            <a:endParaRPr lang="en-IN"/>
          </a:p>
        </p:txBody>
      </p:sp>
      <p:sp>
        <p:nvSpPr>
          <p:cNvPr id="192" name="Google Shape;192;p31"/>
          <p:cNvSpPr txBox="1"/>
          <p:nvPr/>
        </p:nvSpPr>
        <p:spPr>
          <a:xfrm>
            <a:off x="777538" y="328148"/>
            <a:ext cx="7094041" cy="473122"/>
          </a:xfrm>
          <a:prstGeom prst="rect">
            <a:avLst/>
          </a:prstGeom>
          <a:noFill/>
          <a:ln>
            <a:noFill/>
          </a:ln>
        </p:spPr>
        <p:txBody>
          <a:bodyPr spcFirstLastPara="1" wrap="square" lIns="0" tIns="0" rIns="0" bIns="0" anchor="t" anchorCtr="0">
            <a:spAutoFit/>
          </a:bodyPr>
          <a:lstStyle/>
          <a:p>
            <a:pPr marL="0" marR="0" lvl="0" indent="0" algn="ctr" rtl="0">
              <a:lnSpc>
                <a:spcPct val="139992"/>
              </a:lnSpc>
              <a:spcBef>
                <a:spcPts val="0"/>
              </a:spcBef>
              <a:spcAft>
                <a:spcPts val="0"/>
              </a:spcAft>
              <a:buNone/>
            </a:pPr>
            <a:r>
              <a:rPr lang="en" sz="2600" b="0" i="0" u="none" strike="noStrike" cap="none">
                <a:solidFill>
                  <a:srgbClr val="FFFFFF"/>
                </a:solidFill>
                <a:latin typeface="Arial"/>
                <a:ea typeface="Arial"/>
                <a:cs typeface="Arial"/>
                <a:sym typeface="Arial"/>
              </a:rPr>
              <a:t>Product Development assistance using GenAI</a:t>
            </a:r>
            <a:endParaRPr sz="700"/>
          </a:p>
        </p:txBody>
      </p:sp>
      <p:sp>
        <p:nvSpPr>
          <p:cNvPr id="193" name="Google Shape;193;p31"/>
          <p:cNvSpPr txBox="1"/>
          <p:nvPr/>
        </p:nvSpPr>
        <p:spPr>
          <a:xfrm>
            <a:off x="0" y="1199504"/>
            <a:ext cx="9002317" cy="3204972"/>
          </a:xfrm>
          <a:prstGeom prst="rect">
            <a:avLst/>
          </a:prstGeom>
          <a:noFill/>
          <a:ln>
            <a:noFill/>
          </a:ln>
        </p:spPr>
        <p:txBody>
          <a:bodyPr spcFirstLastPara="1" wrap="square" lIns="0" tIns="0" rIns="0" bIns="0" anchor="t" anchorCtr="0">
            <a:spAutoFit/>
          </a:bodyPr>
          <a:lstStyle/>
          <a:p>
            <a:pPr marL="330200" marR="0" lvl="1" indent="-158750" algn="l" rtl="0">
              <a:lnSpc>
                <a:spcPct val="183026"/>
              </a:lnSpc>
              <a:spcBef>
                <a:spcPts val="0"/>
              </a:spcBef>
              <a:spcAft>
                <a:spcPts val="0"/>
              </a:spcAft>
              <a:buClr>
                <a:srgbClr val="FFFFFF"/>
              </a:buClr>
              <a:buSzPts val="1500"/>
              <a:buFont typeface="Arial"/>
              <a:buChar char="•"/>
            </a:pPr>
            <a:r>
              <a:rPr lang="en" sz="1500" b="0" i="0" u="none" strike="noStrike" cap="none">
                <a:solidFill>
                  <a:srgbClr val="FFFFFF"/>
                </a:solidFill>
                <a:latin typeface="Arial"/>
                <a:ea typeface="Arial"/>
                <a:cs typeface="Arial"/>
                <a:sym typeface="Arial"/>
              </a:rPr>
              <a:t>This idea is based on a ongoing product where we continuously needs changes/Updates. </a:t>
            </a:r>
            <a:endParaRPr sz="700"/>
          </a:p>
          <a:p>
            <a:pPr marL="330200" marR="0" lvl="1" indent="-158750" algn="l" rtl="0">
              <a:lnSpc>
                <a:spcPct val="183026"/>
              </a:lnSpc>
              <a:spcBef>
                <a:spcPts val="0"/>
              </a:spcBef>
              <a:spcAft>
                <a:spcPts val="0"/>
              </a:spcAft>
              <a:buClr>
                <a:srgbClr val="FFFFFF"/>
              </a:buClr>
              <a:buSzPts val="1500"/>
              <a:buFont typeface="Arial"/>
              <a:buChar char="•"/>
            </a:pPr>
            <a:r>
              <a:rPr lang="en" sz="1500" b="0" i="0" u="none" strike="noStrike" cap="none">
                <a:solidFill>
                  <a:srgbClr val="FFFFFF"/>
                </a:solidFill>
                <a:latin typeface="Arial"/>
                <a:ea typeface="Arial"/>
                <a:cs typeface="Arial"/>
                <a:sym typeface="Arial"/>
              </a:rPr>
              <a:t>Normally in this case, we’ll come up with something based on the client needs and use a developer to develop everything.</a:t>
            </a:r>
            <a:endParaRPr sz="700"/>
          </a:p>
          <a:p>
            <a:pPr marL="330200" marR="0" lvl="1" indent="-158750" algn="l" rtl="0">
              <a:lnSpc>
                <a:spcPct val="183026"/>
              </a:lnSpc>
              <a:spcBef>
                <a:spcPts val="0"/>
              </a:spcBef>
              <a:spcAft>
                <a:spcPts val="0"/>
              </a:spcAft>
              <a:buClr>
                <a:srgbClr val="FFFFFF"/>
              </a:buClr>
              <a:buSzPts val="1500"/>
              <a:buFont typeface="Arial"/>
              <a:buChar char="•"/>
            </a:pPr>
            <a:r>
              <a:rPr lang="en" sz="1500" b="0" i="0" u="none" strike="noStrike" cap="none">
                <a:solidFill>
                  <a:srgbClr val="FFFFFF"/>
                </a:solidFill>
                <a:latin typeface="Arial"/>
                <a:ea typeface="Arial"/>
                <a:cs typeface="Arial"/>
                <a:sym typeface="Arial"/>
              </a:rPr>
              <a:t>Our idea is to make use of data from the client chats, mails and gen ai can generate some modifications or new updates based on the client chat data.</a:t>
            </a:r>
            <a:endParaRPr sz="700"/>
          </a:p>
          <a:p>
            <a:pPr marL="330200" marR="0" lvl="1" indent="-158750" algn="l" rtl="0">
              <a:lnSpc>
                <a:spcPct val="183026"/>
              </a:lnSpc>
              <a:spcBef>
                <a:spcPts val="0"/>
              </a:spcBef>
              <a:spcAft>
                <a:spcPts val="0"/>
              </a:spcAft>
              <a:buClr>
                <a:srgbClr val="FFFFFF"/>
              </a:buClr>
              <a:buSzPts val="1500"/>
              <a:buFont typeface="Arial"/>
              <a:buChar char="•"/>
            </a:pPr>
            <a:r>
              <a:rPr lang="en" sz="1500" b="0" i="0" u="none" strike="noStrike" cap="none">
                <a:solidFill>
                  <a:srgbClr val="FFFFFF"/>
                </a:solidFill>
                <a:latin typeface="Arial"/>
                <a:ea typeface="Arial"/>
                <a:cs typeface="Arial"/>
                <a:sym typeface="Arial"/>
              </a:rPr>
              <a:t>After Showcasing this to the client, we can confirm a particular update/modification. </a:t>
            </a:r>
            <a:endParaRPr sz="700"/>
          </a:p>
          <a:p>
            <a:pPr marL="330200" marR="0" lvl="1" indent="-158750" algn="l" rtl="0">
              <a:lnSpc>
                <a:spcPct val="183026"/>
              </a:lnSpc>
              <a:spcBef>
                <a:spcPts val="0"/>
              </a:spcBef>
              <a:spcAft>
                <a:spcPts val="0"/>
              </a:spcAft>
              <a:buClr>
                <a:srgbClr val="FFFFFF"/>
              </a:buClr>
              <a:buSzPts val="1500"/>
              <a:buFont typeface="Arial"/>
              <a:buChar char="•"/>
            </a:pPr>
            <a:r>
              <a:rPr lang="en" sz="1500" b="0" i="0" u="none" strike="noStrike" cap="none">
                <a:solidFill>
                  <a:srgbClr val="FFFFFF"/>
                </a:solidFill>
                <a:latin typeface="Arial"/>
                <a:ea typeface="Arial"/>
                <a:cs typeface="Arial"/>
                <a:sym typeface="Arial"/>
              </a:rPr>
              <a:t>We’ll use GenAI to generate the code for that particular modification using the existing product code and architecture. In the next step, we’ll use the prompt engineers to test and debug the code without the use of a developer. </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220" b="-9219"/>
            </a:stretch>
          </a:blipFill>
          <a:ln>
            <a:noFill/>
          </a:ln>
        </p:spPr>
        <p:txBody>
          <a:bodyPr/>
          <a:lstStyle/>
          <a:p>
            <a:endParaRPr lang="en-IN"/>
          </a:p>
        </p:txBody>
      </p:sp>
      <p:sp>
        <p:nvSpPr>
          <p:cNvPr id="199" name="Google Shape;199;p32"/>
          <p:cNvSpPr/>
          <p:nvPr/>
        </p:nvSpPr>
        <p:spPr>
          <a:xfrm>
            <a:off x="1312962" y="1230260"/>
            <a:ext cx="1139043" cy="986360"/>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blipFill rotWithShape="1">
            <a:blip r:embed="rId4">
              <a:alphaModFix/>
            </a:blip>
            <a:stretch>
              <a:fillRect l="-14985" r="-14985"/>
            </a:stretch>
          </a:blipFill>
          <a:ln w="104775" cap="sq" cmpd="sng">
            <a:solidFill>
              <a:srgbClr val="FFFFFF"/>
            </a:solidFill>
            <a:prstDash val="solid"/>
            <a:miter lim="8000"/>
            <a:headEnd type="none" w="sm" len="sm"/>
            <a:tailEnd type="none" w="sm" len="sm"/>
          </a:ln>
        </p:spPr>
        <p:txBody>
          <a:bodyPr/>
          <a:lstStyle/>
          <a:p>
            <a:endParaRPr lang="en-IN"/>
          </a:p>
        </p:txBody>
      </p:sp>
      <p:sp>
        <p:nvSpPr>
          <p:cNvPr id="200" name="Google Shape;200;p32"/>
          <p:cNvSpPr/>
          <p:nvPr/>
        </p:nvSpPr>
        <p:spPr>
          <a:xfrm>
            <a:off x="3993231" y="1104209"/>
            <a:ext cx="1078832" cy="934220"/>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blipFill rotWithShape="1">
            <a:blip r:embed="rId5">
              <a:alphaModFix/>
            </a:blip>
            <a:stretch>
              <a:fillRect l="-32080" r="-32080"/>
            </a:stretch>
          </a:blipFill>
          <a:ln w="104775" cap="sq" cmpd="sng">
            <a:solidFill>
              <a:srgbClr val="FFFFFF"/>
            </a:solidFill>
            <a:prstDash val="solid"/>
            <a:miter lim="8000"/>
            <a:headEnd type="none" w="sm" len="sm"/>
            <a:tailEnd type="none" w="sm" len="sm"/>
          </a:ln>
        </p:spPr>
        <p:txBody>
          <a:bodyPr/>
          <a:lstStyle/>
          <a:p>
            <a:endParaRPr lang="en-IN"/>
          </a:p>
        </p:txBody>
      </p:sp>
      <p:sp>
        <p:nvSpPr>
          <p:cNvPr id="201" name="Google Shape;201;p32"/>
          <p:cNvSpPr/>
          <p:nvPr/>
        </p:nvSpPr>
        <p:spPr>
          <a:xfrm>
            <a:off x="6541061" y="1179907"/>
            <a:ext cx="1112711" cy="963557"/>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blipFill rotWithShape="1">
            <a:blip r:embed="rId6">
              <a:alphaModFix/>
            </a:blip>
            <a:stretch>
              <a:fillRect l="-7727" r="-7727"/>
            </a:stretch>
          </a:blipFill>
          <a:ln w="104775" cap="sq" cmpd="sng">
            <a:solidFill>
              <a:srgbClr val="FFFFFF"/>
            </a:solidFill>
            <a:prstDash val="solid"/>
            <a:miter lim="8000"/>
            <a:headEnd type="none" w="sm" len="sm"/>
            <a:tailEnd type="none" w="sm" len="sm"/>
          </a:ln>
        </p:spPr>
        <p:txBody>
          <a:bodyPr/>
          <a:lstStyle/>
          <a:p>
            <a:endParaRPr lang="en-IN"/>
          </a:p>
        </p:txBody>
      </p:sp>
      <p:grpSp>
        <p:nvGrpSpPr>
          <p:cNvPr id="202" name="Google Shape;202;p32"/>
          <p:cNvGrpSpPr/>
          <p:nvPr/>
        </p:nvGrpSpPr>
        <p:grpSpPr>
          <a:xfrm>
            <a:off x="1208186" y="1019415"/>
            <a:ext cx="421691" cy="421690"/>
            <a:chOff x="0" y="0"/>
            <a:chExt cx="812800" cy="812800"/>
          </a:xfrm>
        </p:grpSpPr>
        <p:sp>
          <p:nvSpPr>
            <p:cNvPr id="203" name="Google Shape;203;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100000">
                  <a:srgbClr val="9D5EE4"/>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4" name="Google Shape;204;p32"/>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05" name="Google Shape;205;p32"/>
          <p:cNvSpPr txBox="1"/>
          <p:nvPr/>
        </p:nvSpPr>
        <p:spPr>
          <a:xfrm>
            <a:off x="1755562" y="291012"/>
            <a:ext cx="5327298" cy="357188"/>
          </a:xfrm>
          <a:prstGeom prst="rect">
            <a:avLst/>
          </a:prstGeom>
          <a:noFill/>
          <a:ln>
            <a:noFill/>
          </a:ln>
        </p:spPr>
        <p:txBody>
          <a:bodyPr spcFirstLastPara="1" wrap="square" lIns="0" tIns="0" rIns="0" bIns="0" anchor="t" anchorCtr="0">
            <a:spAutoFit/>
          </a:bodyPr>
          <a:lstStyle/>
          <a:p>
            <a:pPr marL="0" marR="0" lvl="0" indent="0" algn="ctr" rtl="0">
              <a:lnSpc>
                <a:spcPct val="93000"/>
              </a:lnSpc>
              <a:spcBef>
                <a:spcPts val="0"/>
              </a:spcBef>
              <a:spcAft>
                <a:spcPts val="0"/>
              </a:spcAft>
              <a:buNone/>
            </a:pPr>
            <a:r>
              <a:rPr lang="en" sz="2500" b="0" i="0" u="none" strike="noStrike" cap="none">
                <a:solidFill>
                  <a:srgbClr val="FFFFFF"/>
                </a:solidFill>
                <a:latin typeface="Arial"/>
                <a:ea typeface="Arial"/>
                <a:cs typeface="Arial"/>
                <a:sym typeface="Arial"/>
              </a:rPr>
              <a:t>Method Ideology</a:t>
            </a:r>
            <a:endParaRPr sz="700"/>
          </a:p>
        </p:txBody>
      </p:sp>
      <p:sp>
        <p:nvSpPr>
          <p:cNvPr id="206" name="Google Shape;206;p32"/>
          <p:cNvSpPr txBox="1"/>
          <p:nvPr/>
        </p:nvSpPr>
        <p:spPr>
          <a:xfrm>
            <a:off x="452147" y="2354817"/>
            <a:ext cx="2606830" cy="431246"/>
          </a:xfrm>
          <a:prstGeom prst="rect">
            <a:avLst/>
          </a:prstGeom>
          <a:noFill/>
          <a:ln>
            <a:noFill/>
          </a:ln>
        </p:spPr>
        <p:txBody>
          <a:bodyPr spcFirstLastPara="1" wrap="square" lIns="0" tIns="0" rIns="0" bIns="0" anchor="t" anchorCtr="0">
            <a:spAutoFit/>
          </a:bodyPr>
          <a:lstStyle/>
          <a:p>
            <a:pPr marL="0" marR="0" lvl="0" indent="0" algn="ctr" rtl="0">
              <a:lnSpc>
                <a:spcPct val="140033"/>
              </a:lnSpc>
              <a:spcBef>
                <a:spcPts val="0"/>
              </a:spcBef>
              <a:spcAft>
                <a:spcPts val="0"/>
              </a:spcAft>
              <a:buNone/>
            </a:pPr>
            <a:r>
              <a:rPr lang="en" sz="1200" b="0" i="0" u="none" strike="noStrike" cap="none">
                <a:solidFill>
                  <a:srgbClr val="FA85E2"/>
                </a:solidFill>
                <a:latin typeface="Poppins"/>
                <a:ea typeface="Poppins"/>
                <a:cs typeface="Poppins"/>
                <a:sym typeface="Poppins"/>
              </a:rPr>
              <a:t>Extracting data from previous client coversations</a:t>
            </a:r>
            <a:endParaRPr sz="700"/>
          </a:p>
        </p:txBody>
      </p:sp>
      <p:grpSp>
        <p:nvGrpSpPr>
          <p:cNvPr id="207" name="Google Shape;207;p32"/>
          <p:cNvGrpSpPr/>
          <p:nvPr/>
        </p:nvGrpSpPr>
        <p:grpSpPr>
          <a:xfrm>
            <a:off x="3952035" y="887579"/>
            <a:ext cx="421690" cy="421690"/>
            <a:chOff x="0" y="0"/>
            <a:chExt cx="812800" cy="812800"/>
          </a:xfrm>
        </p:grpSpPr>
        <p:sp>
          <p:nvSpPr>
            <p:cNvPr id="208" name="Google Shape;208;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100000">
                  <a:srgbClr val="9D5EE4"/>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9" name="Google Shape;209;p32"/>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10" name="Google Shape;210;p32"/>
          <p:cNvGrpSpPr/>
          <p:nvPr/>
        </p:nvGrpSpPr>
        <p:grpSpPr>
          <a:xfrm>
            <a:off x="6541062" y="969062"/>
            <a:ext cx="421691" cy="421691"/>
            <a:chOff x="0" y="0"/>
            <a:chExt cx="812800" cy="812800"/>
          </a:xfrm>
        </p:grpSpPr>
        <p:sp>
          <p:nvSpPr>
            <p:cNvPr id="211" name="Google Shape;211;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100000">
                  <a:srgbClr val="9D5EE4"/>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2" name="Google Shape;212;p32"/>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13" name="Google Shape;213;p32"/>
          <p:cNvSpPr txBox="1"/>
          <p:nvPr/>
        </p:nvSpPr>
        <p:spPr>
          <a:xfrm>
            <a:off x="3559040" y="2222981"/>
            <a:ext cx="2237688" cy="645558"/>
          </a:xfrm>
          <a:prstGeom prst="rect">
            <a:avLst/>
          </a:prstGeom>
          <a:noFill/>
          <a:ln>
            <a:noFill/>
          </a:ln>
        </p:spPr>
        <p:txBody>
          <a:bodyPr spcFirstLastPara="1" wrap="square" lIns="0" tIns="0" rIns="0" bIns="0" anchor="t" anchorCtr="0">
            <a:spAutoFit/>
          </a:bodyPr>
          <a:lstStyle/>
          <a:p>
            <a:pPr marL="0" marR="0" lvl="0" indent="0" algn="ctr" rtl="0">
              <a:lnSpc>
                <a:spcPct val="140033"/>
              </a:lnSpc>
              <a:spcBef>
                <a:spcPts val="0"/>
              </a:spcBef>
              <a:spcAft>
                <a:spcPts val="0"/>
              </a:spcAft>
              <a:buNone/>
            </a:pPr>
            <a:r>
              <a:rPr lang="en" sz="1200" b="0" i="0" u="none" strike="noStrike" cap="none">
                <a:solidFill>
                  <a:srgbClr val="FA85E2"/>
                </a:solidFill>
                <a:latin typeface="Poppins"/>
                <a:ea typeface="Poppins"/>
                <a:cs typeface="Poppins"/>
                <a:sym typeface="Poppins"/>
              </a:rPr>
              <a:t>Listing  out the possible developments in the required fashion</a:t>
            </a:r>
            <a:endParaRPr sz="700"/>
          </a:p>
        </p:txBody>
      </p:sp>
      <p:sp>
        <p:nvSpPr>
          <p:cNvPr id="214" name="Google Shape;214;p32"/>
          <p:cNvSpPr txBox="1"/>
          <p:nvPr/>
        </p:nvSpPr>
        <p:spPr>
          <a:xfrm>
            <a:off x="6296790" y="2372655"/>
            <a:ext cx="1535643" cy="627721"/>
          </a:xfrm>
          <a:prstGeom prst="rect">
            <a:avLst/>
          </a:prstGeom>
          <a:noFill/>
          <a:ln>
            <a:noFill/>
          </a:ln>
        </p:spPr>
        <p:txBody>
          <a:bodyPr spcFirstLastPara="1" wrap="square" lIns="0" tIns="0" rIns="0" bIns="0" anchor="t" anchorCtr="0">
            <a:spAutoFit/>
          </a:bodyPr>
          <a:lstStyle/>
          <a:p>
            <a:pPr marL="0" marR="0" lvl="0" indent="0" algn="ctr" rtl="0">
              <a:lnSpc>
                <a:spcPct val="102026"/>
              </a:lnSpc>
              <a:spcBef>
                <a:spcPts val="0"/>
              </a:spcBef>
              <a:spcAft>
                <a:spcPts val="0"/>
              </a:spcAft>
              <a:buNone/>
            </a:pPr>
            <a:r>
              <a:rPr lang="en" sz="1200" b="0" i="0" u="none" strike="noStrike" cap="none">
                <a:solidFill>
                  <a:srgbClr val="FA85E2"/>
                </a:solidFill>
                <a:latin typeface="Poppins"/>
                <a:ea typeface="Poppins"/>
                <a:cs typeface="Poppins"/>
                <a:sym typeface="Poppins"/>
              </a:rPr>
              <a:t>According to the requirement , Client chooses his/her best fit</a:t>
            </a:r>
            <a:endParaRPr sz="700"/>
          </a:p>
        </p:txBody>
      </p:sp>
      <p:sp>
        <p:nvSpPr>
          <p:cNvPr id="215" name="Google Shape;215;p32"/>
          <p:cNvSpPr txBox="1"/>
          <p:nvPr/>
        </p:nvSpPr>
        <p:spPr>
          <a:xfrm>
            <a:off x="1082501" y="919402"/>
            <a:ext cx="673062" cy="521703"/>
          </a:xfrm>
          <a:prstGeom prst="rect">
            <a:avLst/>
          </a:prstGeom>
          <a:noFill/>
          <a:ln>
            <a:noFill/>
          </a:ln>
        </p:spPr>
        <p:txBody>
          <a:bodyPr spcFirstLastPara="1" wrap="square" lIns="0" tIns="0" rIns="0" bIns="0" anchor="t" anchorCtr="0">
            <a:spAutoFit/>
          </a:bodyPr>
          <a:lstStyle/>
          <a:p>
            <a:pPr marL="0" marR="0" lvl="0" indent="0" algn="ctr" rtl="0">
              <a:lnSpc>
                <a:spcPct val="139985"/>
              </a:lnSpc>
              <a:spcBef>
                <a:spcPts val="0"/>
              </a:spcBef>
              <a:spcAft>
                <a:spcPts val="0"/>
              </a:spcAft>
              <a:buNone/>
            </a:pPr>
            <a:r>
              <a:rPr lang="en" sz="2800" b="0" i="0" u="none" strike="noStrike" cap="none">
                <a:solidFill>
                  <a:srgbClr val="000000"/>
                </a:solidFill>
                <a:latin typeface="Arial"/>
                <a:ea typeface="Arial"/>
                <a:cs typeface="Arial"/>
                <a:sym typeface="Arial"/>
              </a:rPr>
              <a:t>1</a:t>
            </a:r>
            <a:endParaRPr sz="700"/>
          </a:p>
        </p:txBody>
      </p:sp>
      <p:sp>
        <p:nvSpPr>
          <p:cNvPr id="216" name="Google Shape;216;p32"/>
          <p:cNvSpPr txBox="1"/>
          <p:nvPr/>
        </p:nvSpPr>
        <p:spPr>
          <a:xfrm>
            <a:off x="4066302" y="813263"/>
            <a:ext cx="193156" cy="521703"/>
          </a:xfrm>
          <a:prstGeom prst="rect">
            <a:avLst/>
          </a:prstGeom>
          <a:noFill/>
          <a:ln>
            <a:noFill/>
          </a:ln>
        </p:spPr>
        <p:txBody>
          <a:bodyPr spcFirstLastPara="1" wrap="square" lIns="0" tIns="0" rIns="0" bIns="0" anchor="t" anchorCtr="0">
            <a:spAutoFit/>
          </a:bodyPr>
          <a:lstStyle/>
          <a:p>
            <a:pPr marL="0" marR="0" lvl="0" indent="0" algn="ctr" rtl="0">
              <a:lnSpc>
                <a:spcPct val="139985"/>
              </a:lnSpc>
              <a:spcBef>
                <a:spcPts val="0"/>
              </a:spcBef>
              <a:spcAft>
                <a:spcPts val="0"/>
              </a:spcAft>
              <a:buNone/>
            </a:pPr>
            <a:r>
              <a:rPr lang="en" sz="2800" b="0" i="0" u="none" strike="noStrike" cap="none">
                <a:solidFill>
                  <a:srgbClr val="000000"/>
                </a:solidFill>
                <a:latin typeface="Arial"/>
                <a:ea typeface="Arial"/>
                <a:cs typeface="Arial"/>
                <a:sym typeface="Arial"/>
              </a:rPr>
              <a:t>2</a:t>
            </a:r>
            <a:endParaRPr sz="700"/>
          </a:p>
        </p:txBody>
      </p:sp>
      <p:sp>
        <p:nvSpPr>
          <p:cNvPr id="217" name="Google Shape;217;p32"/>
          <p:cNvSpPr txBox="1"/>
          <p:nvPr/>
        </p:nvSpPr>
        <p:spPr>
          <a:xfrm>
            <a:off x="6646185" y="918299"/>
            <a:ext cx="191263" cy="521703"/>
          </a:xfrm>
          <a:prstGeom prst="rect">
            <a:avLst/>
          </a:prstGeom>
          <a:noFill/>
          <a:ln>
            <a:noFill/>
          </a:ln>
        </p:spPr>
        <p:txBody>
          <a:bodyPr spcFirstLastPara="1" wrap="square" lIns="0" tIns="0" rIns="0" bIns="0" anchor="t" anchorCtr="0">
            <a:spAutoFit/>
          </a:bodyPr>
          <a:lstStyle/>
          <a:p>
            <a:pPr marL="0" marR="0" lvl="0" indent="0" algn="ctr" rtl="0">
              <a:lnSpc>
                <a:spcPct val="139985"/>
              </a:lnSpc>
              <a:spcBef>
                <a:spcPts val="0"/>
              </a:spcBef>
              <a:spcAft>
                <a:spcPts val="0"/>
              </a:spcAft>
              <a:buNone/>
            </a:pPr>
            <a:r>
              <a:rPr lang="en" sz="2800" b="0" i="0" u="none" strike="noStrike" cap="none">
                <a:solidFill>
                  <a:srgbClr val="000000"/>
                </a:solidFill>
                <a:latin typeface="Arial"/>
                <a:ea typeface="Arial"/>
                <a:cs typeface="Arial"/>
                <a:sym typeface="Arial"/>
              </a:rPr>
              <a:t>3</a:t>
            </a:r>
            <a:endParaRPr sz="700"/>
          </a:p>
        </p:txBody>
      </p:sp>
      <p:sp>
        <p:nvSpPr>
          <p:cNvPr id="218" name="Google Shape;218;p32"/>
          <p:cNvSpPr/>
          <p:nvPr/>
        </p:nvSpPr>
        <p:spPr>
          <a:xfrm>
            <a:off x="2411982" y="3170571"/>
            <a:ext cx="1078832" cy="934220"/>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blipFill rotWithShape="1">
            <a:blip r:embed="rId5">
              <a:alphaModFix/>
            </a:blip>
            <a:stretch>
              <a:fillRect l="-32080" r="-32080"/>
            </a:stretch>
          </a:blipFill>
          <a:ln w="104775" cap="sq" cmpd="sng">
            <a:solidFill>
              <a:srgbClr val="FFFFFF"/>
            </a:solidFill>
            <a:prstDash val="solid"/>
            <a:miter lim="8000"/>
            <a:headEnd type="none" w="sm" len="sm"/>
            <a:tailEnd type="none" w="sm" len="sm"/>
          </a:ln>
        </p:spPr>
        <p:txBody>
          <a:bodyPr/>
          <a:lstStyle/>
          <a:p>
            <a:endParaRPr lang="en-IN"/>
          </a:p>
        </p:txBody>
      </p:sp>
      <p:sp>
        <p:nvSpPr>
          <p:cNvPr id="219" name="Google Shape;219;p32"/>
          <p:cNvSpPr/>
          <p:nvPr/>
        </p:nvSpPr>
        <p:spPr>
          <a:xfrm>
            <a:off x="5241668" y="3235733"/>
            <a:ext cx="1112710" cy="963557"/>
          </a:xfrm>
          <a:custGeom>
            <a:avLst/>
            <a:gdLst/>
            <a:ahLst/>
            <a:cxnLst/>
            <a:rect l="l" t="t" r="r" b="b"/>
            <a:pathLst>
              <a:path w="4282440" h="3708400" extrusionOk="0">
                <a:moveTo>
                  <a:pt x="3211830" y="0"/>
                </a:moveTo>
                <a:lnTo>
                  <a:pt x="1070610" y="0"/>
                </a:lnTo>
                <a:lnTo>
                  <a:pt x="0" y="1854200"/>
                </a:lnTo>
                <a:lnTo>
                  <a:pt x="1070610" y="3708400"/>
                </a:lnTo>
                <a:lnTo>
                  <a:pt x="3211830" y="3708400"/>
                </a:lnTo>
                <a:lnTo>
                  <a:pt x="4282440" y="1854200"/>
                </a:lnTo>
                <a:close/>
              </a:path>
            </a:pathLst>
          </a:custGeom>
          <a:blipFill rotWithShape="1">
            <a:blip r:embed="rId6">
              <a:alphaModFix/>
            </a:blip>
            <a:stretch>
              <a:fillRect l="-7727" r="-7727"/>
            </a:stretch>
          </a:blipFill>
          <a:ln w="104775" cap="sq" cmpd="sng">
            <a:solidFill>
              <a:srgbClr val="FFFFFF"/>
            </a:solidFill>
            <a:prstDash val="solid"/>
            <a:miter lim="8000"/>
            <a:headEnd type="none" w="sm" len="sm"/>
            <a:tailEnd type="none" w="sm" len="sm"/>
          </a:ln>
        </p:spPr>
        <p:txBody>
          <a:bodyPr/>
          <a:lstStyle/>
          <a:p>
            <a:endParaRPr lang="en-IN"/>
          </a:p>
        </p:txBody>
      </p:sp>
      <p:sp>
        <p:nvSpPr>
          <p:cNvPr id="220" name="Google Shape;220;p32"/>
          <p:cNvSpPr txBox="1"/>
          <p:nvPr/>
        </p:nvSpPr>
        <p:spPr>
          <a:xfrm>
            <a:off x="2263816" y="3217497"/>
            <a:ext cx="673061" cy="521703"/>
          </a:xfrm>
          <a:prstGeom prst="rect">
            <a:avLst/>
          </a:prstGeom>
          <a:noFill/>
          <a:ln>
            <a:noFill/>
          </a:ln>
        </p:spPr>
        <p:txBody>
          <a:bodyPr spcFirstLastPara="1" wrap="square" lIns="0" tIns="0" rIns="0" bIns="0" anchor="t" anchorCtr="0">
            <a:spAutoFit/>
          </a:bodyPr>
          <a:lstStyle/>
          <a:p>
            <a:pPr marL="0" marR="0" lvl="0" indent="0" algn="ctr" rtl="0">
              <a:lnSpc>
                <a:spcPct val="139985"/>
              </a:lnSpc>
              <a:spcBef>
                <a:spcPts val="0"/>
              </a:spcBef>
              <a:spcAft>
                <a:spcPts val="0"/>
              </a:spcAft>
              <a:buNone/>
            </a:pPr>
            <a:r>
              <a:rPr lang="en" sz="2800" b="0" i="0" u="none" strike="noStrike" cap="none">
                <a:solidFill>
                  <a:srgbClr val="000000"/>
                </a:solidFill>
                <a:latin typeface="Arial"/>
                <a:ea typeface="Arial"/>
                <a:cs typeface="Arial"/>
                <a:sym typeface="Arial"/>
              </a:rPr>
              <a:t>1</a:t>
            </a:r>
            <a:endParaRPr sz="700"/>
          </a:p>
        </p:txBody>
      </p:sp>
      <p:grpSp>
        <p:nvGrpSpPr>
          <p:cNvPr id="221" name="Google Shape;221;p32"/>
          <p:cNvGrpSpPr/>
          <p:nvPr/>
        </p:nvGrpSpPr>
        <p:grpSpPr>
          <a:xfrm>
            <a:off x="2323413" y="3106664"/>
            <a:ext cx="421690" cy="421691"/>
            <a:chOff x="0" y="0"/>
            <a:chExt cx="812800" cy="812800"/>
          </a:xfrm>
        </p:grpSpPr>
        <p:sp>
          <p:nvSpPr>
            <p:cNvPr id="222" name="Google Shape;222;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100000">
                  <a:srgbClr val="9D5EE4"/>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3" name="Google Shape;223;p32"/>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24" name="Google Shape;224;p32"/>
          <p:cNvGrpSpPr/>
          <p:nvPr/>
        </p:nvGrpSpPr>
        <p:grpSpPr>
          <a:xfrm>
            <a:off x="5163496" y="3171825"/>
            <a:ext cx="421690" cy="421690"/>
            <a:chOff x="0" y="0"/>
            <a:chExt cx="812800" cy="812800"/>
          </a:xfrm>
        </p:grpSpPr>
        <p:sp>
          <p:nvSpPr>
            <p:cNvPr id="225" name="Google Shape;225;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gs>
                <a:gs pos="100000">
                  <a:srgbClr val="9D5EE4"/>
                </a:gs>
              </a:gsLst>
              <a:lin ang="0" scaled="0"/>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6" name="Google Shape;226;p32"/>
            <p:cNvSpPr txBox="1"/>
            <p:nvPr/>
          </p:nvSpPr>
          <p:spPr>
            <a:xfrm>
              <a:off x="76200" y="38100"/>
              <a:ext cx="660400" cy="698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27" name="Google Shape;227;p32"/>
          <p:cNvSpPr txBox="1"/>
          <p:nvPr/>
        </p:nvSpPr>
        <p:spPr>
          <a:xfrm>
            <a:off x="2197727" y="3006651"/>
            <a:ext cx="673062" cy="521703"/>
          </a:xfrm>
          <a:prstGeom prst="rect">
            <a:avLst/>
          </a:prstGeom>
          <a:noFill/>
          <a:ln>
            <a:noFill/>
          </a:ln>
        </p:spPr>
        <p:txBody>
          <a:bodyPr spcFirstLastPara="1" wrap="square" lIns="0" tIns="0" rIns="0" bIns="0" anchor="t" anchorCtr="0">
            <a:spAutoFit/>
          </a:bodyPr>
          <a:lstStyle/>
          <a:p>
            <a:pPr marL="0" marR="0" lvl="0" indent="0" algn="ctr" rtl="0">
              <a:lnSpc>
                <a:spcPct val="139985"/>
              </a:lnSpc>
              <a:spcBef>
                <a:spcPts val="0"/>
              </a:spcBef>
              <a:spcAft>
                <a:spcPts val="0"/>
              </a:spcAft>
              <a:buNone/>
            </a:pPr>
            <a:r>
              <a:rPr lang="en" sz="2800" b="0" i="0" u="none" strike="noStrike" cap="none">
                <a:solidFill>
                  <a:srgbClr val="000000"/>
                </a:solidFill>
                <a:latin typeface="Arial"/>
                <a:ea typeface="Arial"/>
                <a:cs typeface="Arial"/>
                <a:sym typeface="Arial"/>
              </a:rPr>
              <a:t>4</a:t>
            </a:r>
            <a:endParaRPr sz="700"/>
          </a:p>
        </p:txBody>
      </p:sp>
      <p:sp>
        <p:nvSpPr>
          <p:cNvPr id="228" name="Google Shape;228;p32"/>
          <p:cNvSpPr txBox="1"/>
          <p:nvPr/>
        </p:nvSpPr>
        <p:spPr>
          <a:xfrm>
            <a:off x="5037810" y="3071813"/>
            <a:ext cx="673061" cy="521703"/>
          </a:xfrm>
          <a:prstGeom prst="rect">
            <a:avLst/>
          </a:prstGeom>
          <a:noFill/>
          <a:ln>
            <a:noFill/>
          </a:ln>
        </p:spPr>
        <p:txBody>
          <a:bodyPr spcFirstLastPara="1" wrap="square" lIns="0" tIns="0" rIns="0" bIns="0" anchor="t" anchorCtr="0">
            <a:spAutoFit/>
          </a:bodyPr>
          <a:lstStyle/>
          <a:p>
            <a:pPr marL="0" marR="0" lvl="0" indent="0" algn="ctr" rtl="0">
              <a:lnSpc>
                <a:spcPct val="139985"/>
              </a:lnSpc>
              <a:spcBef>
                <a:spcPts val="0"/>
              </a:spcBef>
              <a:spcAft>
                <a:spcPts val="0"/>
              </a:spcAft>
              <a:buNone/>
            </a:pPr>
            <a:r>
              <a:rPr lang="en" sz="2800" b="0" i="0" u="none" strike="noStrike" cap="none">
                <a:solidFill>
                  <a:srgbClr val="000000"/>
                </a:solidFill>
                <a:latin typeface="Arial"/>
                <a:ea typeface="Arial"/>
                <a:cs typeface="Arial"/>
                <a:sym typeface="Arial"/>
              </a:rPr>
              <a:t>5</a:t>
            </a:r>
            <a:endParaRPr sz="700"/>
          </a:p>
        </p:txBody>
      </p:sp>
      <p:sp>
        <p:nvSpPr>
          <p:cNvPr id="229" name="Google Shape;229;p32"/>
          <p:cNvSpPr txBox="1"/>
          <p:nvPr/>
        </p:nvSpPr>
        <p:spPr>
          <a:xfrm>
            <a:off x="1710875" y="4224627"/>
            <a:ext cx="2451900" cy="443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200" b="0" i="0" u="none" strike="noStrike" cap="none">
                <a:solidFill>
                  <a:srgbClr val="FA85E2"/>
                </a:solidFill>
                <a:latin typeface="Arial"/>
                <a:ea typeface="Arial"/>
                <a:cs typeface="Arial"/>
                <a:sym typeface="Arial"/>
              </a:rPr>
              <a:t>From the base code, the GenAI will generate the new/modified code</a:t>
            </a:r>
            <a:endParaRPr sz="700"/>
          </a:p>
        </p:txBody>
      </p:sp>
      <p:sp>
        <p:nvSpPr>
          <p:cNvPr id="230" name="Google Shape;230;p32"/>
          <p:cNvSpPr txBox="1"/>
          <p:nvPr/>
        </p:nvSpPr>
        <p:spPr>
          <a:xfrm>
            <a:off x="4959525" y="4267100"/>
            <a:ext cx="1878000" cy="443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200" b="0" i="0" u="none" strike="noStrike" cap="none">
                <a:solidFill>
                  <a:srgbClr val="FA85E2"/>
                </a:solidFill>
                <a:latin typeface="Arial"/>
                <a:ea typeface="Arial"/>
                <a:cs typeface="Arial"/>
                <a:sym typeface="Arial"/>
              </a:rPr>
              <a:t>Prompt engineers will test and debug the final code</a:t>
            </a:r>
            <a:endParaRPr sz="7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3316" r="-3315"/>
            </a:stretch>
          </a:blipFill>
          <a:ln>
            <a:noFill/>
          </a:ln>
        </p:spPr>
        <p:txBody>
          <a:bodyPr/>
          <a:lstStyle/>
          <a:p>
            <a:endParaRPr lang="en-IN"/>
          </a:p>
        </p:txBody>
      </p:sp>
      <p:sp>
        <p:nvSpPr>
          <p:cNvPr id="236" name="Google Shape;236;p33"/>
          <p:cNvSpPr txBox="1"/>
          <p:nvPr/>
        </p:nvSpPr>
        <p:spPr>
          <a:xfrm>
            <a:off x="343360" y="1576699"/>
            <a:ext cx="8457281" cy="2450310"/>
          </a:xfrm>
          <a:prstGeom prst="rect">
            <a:avLst/>
          </a:prstGeom>
          <a:noFill/>
          <a:ln>
            <a:noFill/>
          </a:ln>
        </p:spPr>
        <p:txBody>
          <a:bodyPr spcFirstLastPara="1" wrap="square" lIns="0" tIns="0" rIns="0" bIns="0" anchor="t" anchorCtr="0">
            <a:spAutoFit/>
          </a:bodyPr>
          <a:lstStyle/>
          <a:p>
            <a:pPr marL="393700" marR="0" lvl="1" indent="-203200" algn="l" rtl="0">
              <a:lnSpc>
                <a:spcPct val="179017"/>
              </a:lnSpc>
              <a:spcBef>
                <a:spcPts val="0"/>
              </a:spcBef>
              <a:spcAft>
                <a:spcPts val="0"/>
              </a:spcAft>
              <a:buClr>
                <a:srgbClr val="FFFFFF"/>
              </a:buClr>
              <a:buSzPts val="1800"/>
              <a:buFont typeface="Arial"/>
              <a:buChar char="•"/>
            </a:pPr>
            <a:r>
              <a:rPr lang="en" sz="1800" b="0" i="0" u="none" strike="noStrike" cap="none">
                <a:solidFill>
                  <a:srgbClr val="FFFFFF"/>
                </a:solidFill>
                <a:latin typeface="Arial"/>
                <a:ea typeface="Arial"/>
                <a:cs typeface="Arial"/>
                <a:sym typeface="Arial"/>
              </a:rPr>
              <a:t>Hence, with the use of GenAI here we can produce the desired requirements of the client in a quick and efficient way. </a:t>
            </a:r>
            <a:endParaRPr sz="700"/>
          </a:p>
          <a:p>
            <a:pPr marL="393700" marR="0" lvl="1" indent="-203200" algn="l" rtl="0">
              <a:lnSpc>
                <a:spcPct val="179017"/>
              </a:lnSpc>
              <a:spcBef>
                <a:spcPts val="0"/>
              </a:spcBef>
              <a:spcAft>
                <a:spcPts val="0"/>
              </a:spcAft>
              <a:buClr>
                <a:srgbClr val="FFFFFF"/>
              </a:buClr>
              <a:buSzPts val="1800"/>
              <a:buFont typeface="Arial"/>
              <a:buChar char="•"/>
            </a:pPr>
            <a:r>
              <a:rPr lang="en" sz="1800" b="0" i="0" u="none" strike="noStrike" cap="none">
                <a:solidFill>
                  <a:srgbClr val="FFFFFF"/>
                </a:solidFill>
                <a:latin typeface="Arial"/>
                <a:ea typeface="Arial"/>
                <a:cs typeface="Arial"/>
                <a:sym typeface="Arial"/>
              </a:rPr>
              <a:t>As only modifications are needed, GenAI is capable enough of doing the job of producing the modified one from the existing one. </a:t>
            </a:r>
            <a:endParaRPr sz="700"/>
          </a:p>
          <a:p>
            <a:pPr marL="393700" marR="0" lvl="1" indent="-203200" algn="l" rtl="0">
              <a:lnSpc>
                <a:spcPct val="179017"/>
              </a:lnSpc>
              <a:spcBef>
                <a:spcPts val="0"/>
              </a:spcBef>
              <a:spcAft>
                <a:spcPts val="0"/>
              </a:spcAft>
              <a:buClr>
                <a:srgbClr val="FFFFFF"/>
              </a:buClr>
              <a:buSzPts val="1800"/>
              <a:buFont typeface="Arial"/>
              <a:buChar char="•"/>
            </a:pPr>
            <a:r>
              <a:rPr lang="en" sz="1800" b="0" i="0" u="none" strike="noStrike" cap="none">
                <a:solidFill>
                  <a:srgbClr val="FFFFFF"/>
                </a:solidFill>
                <a:latin typeface="Arial"/>
                <a:ea typeface="Arial"/>
                <a:cs typeface="Arial"/>
                <a:sym typeface="Arial"/>
              </a:rPr>
              <a:t>By using this process, we can eliminate the involvement of the developer at some extent and can produce the modified one.</a:t>
            </a:r>
            <a:endParaRPr sz="7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549</Words>
  <Application>Microsoft Office PowerPoint</Application>
  <PresentationFormat>On-screen Show (16:9)</PresentationFormat>
  <Paragraphs>52</Paragraphs>
  <Slides>10</Slides>
  <Notes>10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10</vt:i4>
      </vt:variant>
    </vt:vector>
  </HeadingPairs>
  <TitlesOfParts>
    <vt:vector size="15" baseType="lpstr">
      <vt:lpstr>Arial</vt:lpstr>
      <vt:lpstr>Poppins</vt:lpstr>
      <vt:lpstr>Calibri</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Bharadwaj</cp:lastModifiedBy>
  <cp:revision>3</cp:revision>
  <dcterms:modified xsi:type="dcterms:W3CDTF">2024-08-16T08:52:04Z</dcterms:modified>
</cp:coreProperties>
</file>